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76" r:id="rId6"/>
    <p:sldId id="274" r:id="rId7"/>
    <p:sldId id="275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180154" y="308862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5350026" y="3962346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hyvonen@ilmailuliitto.f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B456E-A4A0-4B53-9E19-5B0DBF8C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"/>
          <a:stretch/>
        </p:blipFill>
        <p:spPr>
          <a:xfrm>
            <a:off x="0" y="2855742"/>
            <a:ext cx="12208554" cy="37948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964" y="1981153"/>
            <a:ext cx="9266801" cy="1749175"/>
          </a:xfrm>
        </p:spPr>
        <p:txBody>
          <a:bodyPr/>
          <a:lstStyle/>
          <a:p>
            <a:r>
              <a:rPr lang="fi-FI" dirty="0"/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965" y="3925273"/>
            <a:ext cx="9266800" cy="1655762"/>
          </a:xfrm>
        </p:spPr>
        <p:txBody>
          <a:bodyPr>
            <a:normAutofit/>
          </a:bodyPr>
          <a:lstStyle/>
          <a:p>
            <a:r>
              <a:rPr lang="fi-FI" sz="3200" dirty="0"/>
              <a:t>Nuorisohanke 2020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A67BDB-C29B-4E94-AA2E-5F84EF3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 Eagles – vapaaehtoinen lentäjä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8AEC7-36ED-4F23-9D0D-1C633AB6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Suomen Ilmailuliiton jäsen</a:t>
            </a:r>
          </a:p>
          <a:p>
            <a:r>
              <a:rPr lang="fi-FI" dirty="0"/>
              <a:t>Suoritettu Suomen ilmailuliiton nuorisonettikurssi</a:t>
            </a:r>
          </a:p>
          <a:p>
            <a:r>
              <a:rPr lang="fi-FI" dirty="0"/>
              <a:t>Voimassaoleva lentolupakirja ao. ilma-alukseen</a:t>
            </a:r>
          </a:p>
          <a:p>
            <a:r>
              <a:rPr lang="fi-FI" dirty="0"/>
              <a:t>Voimassaoleva medikaali</a:t>
            </a:r>
          </a:p>
          <a:p>
            <a:r>
              <a:rPr lang="fi-FI" dirty="0"/>
              <a:t>Matkustajankuljetusoikeus ao. ilma-alukseen</a:t>
            </a:r>
          </a:p>
          <a:p>
            <a:r>
              <a:rPr lang="fi-FI" dirty="0"/>
              <a:t>Voimassaoleva kertauskoululento</a:t>
            </a:r>
          </a:p>
          <a:p>
            <a:r>
              <a:rPr lang="fi-FI" dirty="0"/>
              <a:t>Sitoutuu noudattamaan ilmailumääräyksiä</a:t>
            </a:r>
          </a:p>
          <a:p>
            <a:pPr marL="0" indent="0">
              <a:buNone/>
            </a:pPr>
            <a:r>
              <a:rPr lang="fi-FI" dirty="0"/>
              <a:t>Lisäksi</a:t>
            </a:r>
          </a:p>
          <a:p>
            <a:r>
              <a:rPr lang="fi-FI" dirty="0"/>
              <a:t>Lentokelpoinen ilma-alus</a:t>
            </a:r>
          </a:p>
          <a:p>
            <a:r>
              <a:rPr lang="fi-FI" dirty="0"/>
              <a:t>Ilma-aluksessa voimassaoleva matkustajapaikkavakuutus 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289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9B34-1572-481A-BA84-FF6A3B99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Maassa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9BA7-D8DD-4CEE-8086-35773A15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Lentäjä kertoo, mitä lennon aikana tapahtuu: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Lentämiseen tutustuminen: miten lentokoneet lentävät, mihin lentoilmiö perustuu</a:t>
            </a:r>
          </a:p>
          <a:p>
            <a:r>
              <a:rPr lang="fi-FI" dirty="0"/>
              <a:t>Lentokoneen historia lyhyesti: mistä on kyse, mistä ihmisen lentoura on alkanut, millaisia koneita on olemassa, miksi ihminen lentää</a:t>
            </a:r>
          </a:p>
          <a:p>
            <a:r>
              <a:rPr lang="fi-FI" dirty="0"/>
              <a:t>Lentotoimintaan tutustuminen: miten lentokone tarkastetaan ml. lentokoneen käsikirja ja paperit, miksi tämä on niin tärkeä osa lentämisestä, millainen ilmailukartta on, miten sää vaikuttaa lentämiseen, ilmailun radiopuhelinliikenne ja sen tärkeys</a:t>
            </a:r>
          </a:p>
          <a:p>
            <a:r>
              <a:rPr lang="fi-FI" dirty="0"/>
              <a:t>Lentämisen ABC: sauva ja polkimet, mitä ne tekevät, miten niitä käytetään, miten ne mahdollistavat lentokoneen lentämisen</a:t>
            </a:r>
          </a:p>
          <a:p>
            <a:r>
              <a:rPr lang="fi-FI" dirty="0"/>
              <a:t>Hyvä ilmailutapa ja lentoturvallisuus – miten lentäessä käyttäydytään, millaiset ovat ilmailun liikennesäännöt, millaisia mahdollisuuksia ja riskejä lentämiseen sisältyy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2352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1723-6CC4-40E8-A487-A4992721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Ennen lentoonlähtöä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8DB4-0016-4649-835F-A1182CC5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Lentäjä esittelee lentoturvallisuuteen liittyviä asioita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Ohjaamon ml. oven ja turvavöiden käyttö</a:t>
            </a:r>
          </a:p>
          <a:p>
            <a:r>
              <a:rPr lang="fi-FI" dirty="0"/>
              <a:t>Mittarit ja niiden tarkoitus</a:t>
            </a:r>
          </a:p>
          <a:p>
            <a:r>
              <a:rPr lang="fi-FI" dirty="0"/>
              <a:t>ATIS (jos on olemassa) ja sen tarkoitus, NOTAM-viestien tarkoitus</a:t>
            </a:r>
          </a:p>
          <a:p>
            <a:r>
              <a:rPr lang="fi-FI" dirty="0"/>
              <a:t>Rullauksen selitys, hätätoimenpiteet ja niiden esittely</a:t>
            </a:r>
          </a:p>
          <a:p>
            <a:r>
              <a:rPr lang="fi-FI" dirty="0"/>
              <a:t>Lentäjä näyttää, miten tietyt mittarit (mm. suuntahyrrä, kallistusmittari, luisumittari, keinohorisontti, yms.) käyttäytyvät</a:t>
            </a:r>
          </a:p>
          <a:p>
            <a:r>
              <a:rPr lang="fi-FI" dirty="0"/>
              <a:t>Rullauksen aikana kokonaistilannetaju ja radiopuhelinliikenne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767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E2DD-C412-43DF-98F9-92349A37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Ilmassa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6C5F-0060-4D7B-A9D2-0000E93CA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 kestää noin 15 minuuttia, paikallislento</a:t>
            </a:r>
          </a:p>
          <a:p>
            <a:pPr lvl="1"/>
            <a:r>
              <a:rPr lang="fi-FI" dirty="0"/>
              <a:t>Eli samalta kentältä samalla kentälle ellei sovittu jotain muuta erikseen</a:t>
            </a:r>
          </a:p>
          <a:p>
            <a:r>
              <a:rPr lang="fi-FI" dirty="0"/>
              <a:t>SIL Eagles -lennolla et voi päästä itse ohjaamaan</a:t>
            </a:r>
          </a:p>
          <a:p>
            <a:pPr lvl="1"/>
            <a:r>
              <a:rPr lang="fi-FI" dirty="0"/>
              <a:t>Seuraava askel on esittelylento</a:t>
            </a:r>
          </a:p>
          <a:p>
            <a:pPr lvl="1"/>
            <a:r>
              <a:rPr lang="fi-FI" dirty="0"/>
              <a:t>Kuitenkin pitää muistaa että lennon tarkoitus ei ole nuorison lennättämistä vaan nuorison vetäminen mukaan ilmailutoimintaan</a:t>
            </a:r>
          </a:p>
          <a:p>
            <a:r>
              <a:rPr lang="fi-FI" dirty="0"/>
              <a:t>Mitä voit näyttää: vaakalento, hidaslento, keskikaarrot, jyrkät kaarrot, laippojen toiminta ja tarkoitus,  G-voimat (veto-kevennys). </a:t>
            </a:r>
          </a:p>
          <a:p>
            <a:r>
              <a:rPr lang="fi-FI" dirty="0"/>
              <a:t>Huomioi lennätettävän valmius.</a:t>
            </a:r>
          </a:p>
          <a:p>
            <a:r>
              <a:rPr lang="fi-FI" dirty="0"/>
              <a:t>Huomioi ilmatilan tarkkailu, lennon etenemisen suunnittelu, kerro toimesi etukäteen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838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D146-4231-4DE0-BF06-EF46B42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– laskeutumisen jälkeen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68A9-D888-49C7-9B65-999D79C0D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Uusi SIL-eagle-lentäjä!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Voit kysyä lisää lennosta ja lentämisestä</a:t>
            </a:r>
          </a:p>
          <a:p>
            <a:r>
              <a:rPr lang="fi-FI" dirty="0"/>
              <a:t>Voit jopa sopia uudesta lennosta lentäjän kanssa!</a:t>
            </a:r>
          </a:p>
          <a:p>
            <a:r>
              <a:rPr lang="fi-FI" dirty="0"/>
              <a:t>Lentäjä kertoo mielellään lentoretkestä ja lentokoneestaan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Saat myös SIL Eagles -lentopäiväkirjan sekä oman jäsennumeron, jolla voit aktivoida jäsenyytesi Suomen Ilmailuliitossa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2524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39A1-0842-4465-8E3C-30CD3F0A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yhteenveto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560E-0E25-4864-A5A1-19E58393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SIL Eagles -ensilento. Pääset ilmaan ja saat omat siivet!</a:t>
            </a:r>
          </a:p>
          <a:p>
            <a:endParaRPr lang="fi-FI" dirty="0"/>
          </a:p>
          <a:p>
            <a:r>
              <a:rPr lang="fi-FI" dirty="0"/>
              <a:t>Suositus: SIL-nuorisojäsenyys - Ilmailu-lehti + nettifoorumi</a:t>
            </a:r>
          </a:p>
          <a:p>
            <a:endParaRPr lang="fi-FI" dirty="0"/>
          </a:p>
          <a:p>
            <a:r>
              <a:rPr lang="fi-FI" dirty="0"/>
              <a:t>SUIOn nuorisokurssi - opi lentämään</a:t>
            </a:r>
          </a:p>
          <a:p>
            <a:r>
              <a:rPr lang="fi-FI" dirty="0"/>
              <a:t>Tutustumislento lennonopettajan kanssa</a:t>
            </a:r>
          </a:p>
          <a:p>
            <a:r>
              <a:rPr lang="fi-FI" dirty="0"/>
              <a:t>Lentokoulutus</a:t>
            </a:r>
          </a:p>
          <a:p>
            <a:r>
              <a:rPr lang="fi-FI" dirty="0"/>
              <a:t>Seuraavat askeleet – eri lentolajit, taitolento, tarkkuuslento, ammattilento...</a:t>
            </a:r>
          </a:p>
        </p:txBody>
      </p:sp>
    </p:spTree>
    <p:extLst>
      <p:ext uri="{BB962C8B-B14F-4D97-AF65-F5344CB8AC3E}">
        <p14:creationId xmlns:p14="http://schemas.microsoft.com/office/powerpoint/2010/main" val="351381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C0B64-8C75-47BE-BC7D-1F280178A8FD}"/>
              </a:ext>
            </a:extLst>
          </p:cNvPr>
          <p:cNvSpPr txBox="1"/>
          <p:nvPr/>
        </p:nvSpPr>
        <p:spPr>
          <a:xfrm>
            <a:off x="513567" y="5148568"/>
            <a:ext cx="6187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Timo Hyvönen</a:t>
            </a:r>
          </a:p>
          <a:p>
            <a:r>
              <a:rPr lang="fi-FI" sz="1400" dirty="0"/>
              <a:t>Finnish Aeronautical Association</a:t>
            </a:r>
          </a:p>
          <a:p>
            <a:r>
              <a:rPr lang="fi-FI" sz="1400" dirty="0"/>
              <a:t>Chairman of the Board</a:t>
            </a:r>
          </a:p>
          <a:p>
            <a:r>
              <a:rPr lang="fi-FI" sz="1400" dirty="0">
                <a:hlinkClick r:id="rId2"/>
              </a:rPr>
              <a:t>timo.hyvonen@ilmailuliitto.fi</a:t>
            </a:r>
            <a:endParaRPr lang="fi-FI" sz="1400" dirty="0"/>
          </a:p>
          <a:p>
            <a:r>
              <a:rPr lang="fi-FI" sz="1400" dirty="0"/>
              <a:t>+358503748371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SIL Eagles?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Nuorison saaminen mukaan lentotoimintaan on tärkeä juttu Suomen ilmailulle</a:t>
            </a:r>
          </a:p>
          <a:p>
            <a:pPr lvl="1"/>
            <a:r>
              <a:rPr lang="fi-FI" dirty="0"/>
              <a:t>Nuoriso on SIL:n ja suomalaisen lento-uran tulevaisuus</a:t>
            </a:r>
          </a:p>
          <a:p>
            <a:pPr lvl="1"/>
            <a:r>
              <a:rPr lang="fi-FI" dirty="0"/>
              <a:t>Ilmailu varmasti kiinnostaa mutta nuoriso voi olla hukassa</a:t>
            </a:r>
          </a:p>
          <a:p>
            <a:pPr lvl="1"/>
            <a:r>
              <a:rPr lang="fi-FI" dirty="0"/>
              <a:t>Missä? Miten? Milloin? Paljon maksaa? Kauan kestää? Mitä saa lentää? Entä koulun jälkeen?</a:t>
            </a:r>
          </a:p>
          <a:p>
            <a:r>
              <a:rPr lang="fi-FI" dirty="0"/>
              <a:t>SIL Eaglesin kautta osallistuja voidaan ohjata paikallisiin lentokouluihin jatkamaan lento-harrastusta</a:t>
            </a:r>
          </a:p>
          <a:p>
            <a:pPr lvl="1"/>
            <a:r>
              <a:rPr lang="fi-FI" dirty="0"/>
              <a:t>Paikalliset lentokoulut saavat enemmän näkyvyyttä</a:t>
            </a:r>
          </a:p>
          <a:p>
            <a:pPr lvl="1"/>
            <a:r>
              <a:rPr lang="fi-FI" dirty="0"/>
              <a:t>Lennonopettajat pysyvät skarppina ja lentotoiminta saa jatkuvuutta</a:t>
            </a:r>
          </a:p>
          <a:p>
            <a:r>
              <a:rPr lang="fi-FI" dirty="0"/>
              <a:t>Eli tästä ohjelmasta on meille kaikille hyötyä!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1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3119-CCA3-49EA-AE65-D814E43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9" y="1803275"/>
            <a:ext cx="756787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F8274-5821-412B-897E-B73A079C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Lentolupakirjat – muu 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ACE7-D80F-4303-9DDA-27C5A1C6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5"/>
            <a:ext cx="4346253" cy="4351338"/>
          </a:xfrm>
        </p:spPr>
        <p:txBody>
          <a:bodyPr/>
          <a:lstStyle/>
          <a:p>
            <a:r>
              <a:rPr lang="fi-FI" dirty="0"/>
              <a:t> Ilmailua voi harrastaa lukuisilla eri tavoilla</a:t>
            </a:r>
          </a:p>
          <a:p>
            <a:pPr lvl="1"/>
            <a:r>
              <a:rPr lang="fi-FI" dirty="0"/>
              <a:t>Lennokit</a:t>
            </a:r>
          </a:p>
          <a:p>
            <a:pPr lvl="1"/>
            <a:r>
              <a:rPr lang="fi-FI" dirty="0"/>
              <a:t>Bongaus</a:t>
            </a:r>
          </a:p>
          <a:p>
            <a:pPr lvl="1"/>
            <a:r>
              <a:rPr lang="fi-FI" dirty="0"/>
              <a:t>Virtuaali-ilmailu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Lentoon pääsee muutenkin kuin lentokoneilla</a:t>
            </a:r>
          </a:p>
          <a:p>
            <a:pPr lvl="1"/>
            <a:r>
              <a:rPr lang="fi-FI" dirty="0"/>
              <a:t>Liitovarjo</a:t>
            </a:r>
          </a:p>
          <a:p>
            <a:pPr lvl="1"/>
            <a:r>
              <a:rPr lang="fi-FI" dirty="0"/>
              <a:t>Laskuvarjo</a:t>
            </a:r>
          </a:p>
          <a:p>
            <a:pPr lvl="1"/>
            <a:r>
              <a:rPr lang="fi-FI" dirty="0"/>
              <a:t>Riippuliidin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48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265F-FCAC-4CBD-8600-8A3D3963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3"/>
            <a:ext cx="4276578" cy="377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98FD-EFAA-4432-BA4A-4F383AF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Lennokit ja purjelento – hyvä alku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690A-79FD-4D82-A2B5-F0F454E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233033"/>
            <a:ext cx="7057292" cy="4624967"/>
          </a:xfrm>
          <a:prstGeom prst="rect">
            <a:avLst/>
          </a:prstGeom>
        </p:spPr>
      </p:pic>
      <p:pic>
        <p:nvPicPr>
          <p:cNvPr id="1026" name="Picture 2" descr="Lassi Nurila">
            <a:extLst>
              <a:ext uri="{FF2B5EF4-FFF2-40B4-BE49-F238E27FC236}">
                <a16:creationId xmlns:a16="http://schemas.microsoft.com/office/drawing/2014/main" id="{39A161D9-3F13-4808-A7EF-838F8334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10"/>
            <a:ext cx="5134708" cy="3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20dJQvad1p4/UBcA1B-O4EI/AAAAAAAACPw/NVRUdH-I88s/s1600/dsc_0630.jpg">
            <a:extLst>
              <a:ext uri="{FF2B5EF4-FFF2-40B4-BE49-F238E27FC236}">
                <a16:creationId xmlns:a16="http://schemas.microsoft.com/office/drawing/2014/main" id="{BD901157-8E8E-4038-8A9C-3A8CDA4E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2FBDDB-6555-4AF5-9F19-2019EC8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Pienkoneilla pääsee kaikkialle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31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2C85B-991F-4045-9FA2-A70E1E99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1593338"/>
            <a:ext cx="8573590" cy="6430193"/>
          </a:xfrm>
        </p:spPr>
      </p:pic>
      <p:pic>
        <p:nvPicPr>
          <p:cNvPr id="2052" name="Picture 4" descr="Malmin lentokenttä avattiin vuonna 1938. Ilmailutoiminta jatkuu siellä ainakin kolmen vuoden ajan.">
            <a:extLst>
              <a:ext uri="{FF2B5EF4-FFF2-40B4-BE49-F238E27FC236}">
                <a16:creationId xmlns:a16="http://schemas.microsoft.com/office/drawing/2014/main" id="{332B0C30-A108-4FB8-AED2-8F61F3C0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0"/>
            <a:ext cx="5496024" cy="35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B43C-5627-451F-AAAC-42F181F5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"/>
            <a:ext cx="3618410" cy="69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8" name="Picture 2" descr="http://www.lentopaikat.net/kuvat/efkh/efkh_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 bwMode="auto">
          <a:xfrm>
            <a:off x="-168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213631" y="4486156"/>
            <a:ext cx="36118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Koko 	        1000m*15m, 30/12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Koordinaatit  640645N  0292619E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Korkeus          174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Keskustaan     5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Taksi                </a:t>
            </a:r>
            <a:r>
              <a:rPr lang="en-US" altLang="fi-FI" sz="18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0600 398 300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Päällikkö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Jari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Juntunen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 puh        08 6155521</a:t>
            </a:r>
            <a:endParaRPr lang="en-US" altLang="fi-FI" sz="1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777D-5238-4854-8B75-16F86119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SIL-lentopäivä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F68C-A2A8-47D1-A16F-E1DEFD18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Lentopäivä luo oikean ilmapiirin ja mahdollistaa nuorison tutustumisen muihin ilmailusta kiinnostuneisiin / nuorisoon</a:t>
            </a:r>
          </a:p>
          <a:p>
            <a:pPr lvl="1"/>
            <a:r>
              <a:rPr lang="fi-FI" dirty="0"/>
              <a:t>Tämä lisää motivaatiota ja tuo ohjelmalle ja lentämiselle jatkuvuutta</a:t>
            </a:r>
          </a:p>
          <a:p>
            <a:r>
              <a:rPr lang="fi-FI" dirty="0"/>
              <a:t>Nuorisolla mahdollisuus tutustua ilmailuun, erityisesti yleisilmailuun</a:t>
            </a:r>
          </a:p>
          <a:p>
            <a:pPr lvl="1"/>
            <a:r>
              <a:rPr lang="fi-FI" dirty="0"/>
              <a:t>Nuoriso pääsee ilmaan kokeneiden lentäjien kanssa kustannuksitta</a:t>
            </a:r>
          </a:p>
          <a:p>
            <a:pPr lvl="1"/>
            <a:r>
              <a:rPr lang="fi-FI" dirty="0"/>
              <a:t>Osallistuja näkee lentämisen käytännössä ja tuntee, onko se hänelle oma juttu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448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DDD2A94C-CFED-4DDF-B02C-0ED07FE5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6267" y="2652812"/>
            <a:ext cx="5565732" cy="4181509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tämä tarkoittaa kerholle?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8" y="1349636"/>
            <a:ext cx="66183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400" dirty="0">
                <a:solidFill>
                  <a:srgbClr val="00B050"/>
                </a:solidFill>
              </a:rPr>
              <a:t>ANTAA</a:t>
            </a:r>
          </a:p>
          <a:p>
            <a:r>
              <a:rPr lang="fi-FI" sz="1600" dirty="0"/>
              <a:t>Yhtenäinen malli lentotapahtuman toteuttamiseen</a:t>
            </a:r>
          </a:p>
          <a:p>
            <a:pPr lvl="1"/>
            <a:r>
              <a:rPr lang="fi-FI" sz="1600" dirty="0"/>
              <a:t>Tarkastuslista tapahtumalle</a:t>
            </a:r>
          </a:p>
          <a:p>
            <a:pPr lvl="1"/>
            <a:r>
              <a:rPr lang="fi-FI" sz="1600" dirty="0"/>
              <a:t>Turvallisuus, toistettavuus, yhtenäisyys</a:t>
            </a:r>
          </a:p>
          <a:p>
            <a:pPr lvl="1"/>
            <a:r>
              <a:rPr lang="fi-FI" sz="1600" dirty="0"/>
              <a:t>Valmiit materiaalit (vastuulomake, esittelymateriaalit)</a:t>
            </a:r>
          </a:p>
          <a:p>
            <a:r>
              <a:rPr lang="fi-FI" sz="1600" dirty="0"/>
              <a:t>Lentäjän briiffaus &amp; koulutus</a:t>
            </a:r>
          </a:p>
          <a:p>
            <a:pPr lvl="1"/>
            <a:r>
              <a:rPr lang="fi-FI" sz="1600" dirty="0"/>
              <a:t>Todennettu tietämys mallista</a:t>
            </a:r>
          </a:p>
          <a:p>
            <a:pPr lvl="1"/>
            <a:r>
              <a:rPr lang="fi-FI" sz="1600" dirty="0"/>
              <a:t>Lentotaito &amp; -kelpoisuus</a:t>
            </a:r>
          </a:p>
          <a:p>
            <a:pPr lvl="1"/>
            <a:r>
              <a:rPr lang="fi-FI" sz="1600" dirty="0"/>
              <a:t>Nettikurssilla briiffaus aiheeseen</a:t>
            </a:r>
          </a:p>
          <a:p>
            <a:r>
              <a:rPr lang="fi-FI" sz="1600" dirty="0"/>
              <a:t>Markkinointimateriaali ja -tuki</a:t>
            </a:r>
          </a:p>
          <a:p>
            <a:pPr lvl="1"/>
            <a:r>
              <a:rPr lang="fi-FI" sz="1600" dirty="0"/>
              <a:t>selkeät viestit</a:t>
            </a:r>
          </a:p>
          <a:p>
            <a:pPr lvl="1"/>
            <a:r>
              <a:rPr lang="fi-FI" sz="1600" dirty="0"/>
              <a:t>visuaaliset mallit</a:t>
            </a:r>
          </a:p>
          <a:p>
            <a:r>
              <a:rPr lang="fi-FI" sz="1600" dirty="0"/>
              <a:t>SIL eagles -materiaalit lentonuorille (suunnitelma)</a:t>
            </a:r>
          </a:p>
          <a:p>
            <a:pPr lvl="1"/>
            <a:r>
              <a:rPr lang="fi-FI" sz="1600" dirty="0"/>
              <a:t>lentopäiväkirja</a:t>
            </a:r>
          </a:p>
          <a:p>
            <a:pPr lvl="1"/>
            <a:r>
              <a:rPr lang="fi-FI" sz="1600" dirty="0"/>
              <a:t>lentäjän siivet</a:t>
            </a:r>
          </a:p>
          <a:p>
            <a:r>
              <a:rPr lang="fi-FI" sz="1600" dirty="0"/>
              <a:t>Uusia kerholaisia ja lentäjiä!</a:t>
            </a:r>
          </a:p>
          <a:p>
            <a:endParaRPr lang="fi-FI" sz="1600" dirty="0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BD11A2BB-94BA-4BDF-AEEF-61C33B3265A1}"/>
              </a:ext>
            </a:extLst>
          </p:cNvPr>
          <p:cNvSpPr txBox="1">
            <a:spLocks/>
          </p:cNvSpPr>
          <p:nvPr/>
        </p:nvSpPr>
        <p:spPr>
          <a:xfrm>
            <a:off x="6290297" y="1348486"/>
            <a:ext cx="66183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VAATII</a:t>
            </a:r>
            <a:endParaRPr lang="fi-FI" sz="4800" dirty="0">
              <a:solidFill>
                <a:srgbClr val="FF0000"/>
              </a:solidFill>
            </a:endParaRPr>
          </a:p>
          <a:p>
            <a:r>
              <a:rPr lang="fi-FI" sz="1600" dirty="0"/>
              <a:t>Ilmailutilaisuuden koordinointi</a:t>
            </a:r>
          </a:p>
          <a:p>
            <a:pPr lvl="1"/>
            <a:r>
              <a:rPr lang="fi-FI" sz="1600" dirty="0"/>
              <a:t>Kutsut, ilmoitukset, puskaradio</a:t>
            </a:r>
          </a:p>
          <a:p>
            <a:r>
              <a:rPr lang="fi-FI" sz="1600" dirty="0"/>
              <a:t>Kone &amp; lentäjä</a:t>
            </a:r>
          </a:p>
          <a:p>
            <a:pPr lvl="1"/>
            <a:r>
              <a:rPr lang="fi-FI" sz="1600" dirty="0"/>
              <a:t>Lentokelpoinen kone</a:t>
            </a:r>
          </a:p>
          <a:p>
            <a:pPr lvl="1"/>
            <a:r>
              <a:rPr lang="fi-FI" sz="1600" dirty="0"/>
              <a:t> Perehtynyt lentäjä</a:t>
            </a:r>
          </a:p>
          <a:p>
            <a:r>
              <a:rPr lang="fi-FI" sz="1600" dirty="0"/>
              <a:t>Kustannus: lentoajan hinta</a:t>
            </a:r>
          </a:p>
        </p:txBody>
      </p:sp>
    </p:spTree>
    <p:extLst>
      <p:ext uri="{BB962C8B-B14F-4D97-AF65-F5344CB8AC3E}">
        <p14:creationId xmlns:p14="http://schemas.microsoft.com/office/powerpoint/2010/main" val="361941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2020" id="{4308BBD0-9E68-49E2-81E5-9512DB95E7A0}" vid="{3A88A307-D5F7-4F55-85BB-D337566DC4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sil2020</Template>
  <TotalTime>136</TotalTime>
  <Words>680</Words>
  <Application>Microsoft Office PowerPoint</Application>
  <PresentationFormat>Laajakuva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Nexa Bold</vt:lpstr>
      <vt:lpstr>Palatino Linotype</vt:lpstr>
      <vt:lpstr>Office-teema</vt:lpstr>
      <vt:lpstr>SIL Eagles</vt:lpstr>
      <vt:lpstr>Miksi SIL Eagles?</vt:lpstr>
      <vt:lpstr>Lentolupakirjat – muu ilmailu</vt:lpstr>
      <vt:lpstr>Lennokit ja purjelento – hyvä alku</vt:lpstr>
      <vt:lpstr>Pienkoneilla pääsee kaikkialle</vt:lpstr>
      <vt:lpstr>PowerPoint-esitys</vt:lpstr>
      <vt:lpstr>PowerPoint-esitys</vt:lpstr>
      <vt:lpstr>SIL-lentopäivä</vt:lpstr>
      <vt:lpstr>Mitä tämä tarkoittaa kerholle?</vt:lpstr>
      <vt:lpstr>SIL Eagles – vapaaehtoinen lentäjä</vt:lpstr>
      <vt:lpstr>SIL-lento - Maassa</vt:lpstr>
      <vt:lpstr>SIL-lento - Ennen lentoonlähtöä</vt:lpstr>
      <vt:lpstr>SIL-lento - Ilmassa</vt:lpstr>
      <vt:lpstr>SIL-lento – laskeutumisen jälkeen</vt:lpstr>
      <vt:lpstr>SIL-lento - yhteenveto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Hyvönen Timo</dc:creator>
  <cp:lastModifiedBy>Kirsi Seppälä</cp:lastModifiedBy>
  <cp:revision>16</cp:revision>
  <cp:lastPrinted>2020-05-23T05:36:26Z</cp:lastPrinted>
  <dcterms:created xsi:type="dcterms:W3CDTF">2020-05-15T12:46:47Z</dcterms:created>
  <dcterms:modified xsi:type="dcterms:W3CDTF">2026-06-04T08:32:27Z</dcterms:modified>
</cp:coreProperties>
</file>