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2" r:id="rId4"/>
    <p:sldId id="273" r:id="rId5"/>
    <p:sldId id="276" r:id="rId6"/>
    <p:sldId id="274" r:id="rId7"/>
    <p:sldId id="275" r:id="rId8"/>
    <p:sldId id="265" r:id="rId9"/>
    <p:sldId id="259" r:id="rId10"/>
    <p:sldId id="266" r:id="rId11"/>
    <p:sldId id="267" r:id="rId12"/>
    <p:sldId id="268" r:id="rId13"/>
    <p:sldId id="269" r:id="rId14"/>
    <p:sldId id="270" r:id="rId15"/>
    <p:sldId id="271" r:id="rId16"/>
    <p:sldId id="264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009FE3"/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801" autoAdjust="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D640E2-175C-4A33-A786-ED9BE1E6F7F7}" type="datetimeFigureOut">
              <a:rPr lang="fi-FI" smtClean="0"/>
              <a:t>6.7.2020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13775A-A326-492E-9241-8514A2E7DD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32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sityks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2E125DA-37FD-43B8-8450-6841A6C13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3" b="-28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9965" y="2353353"/>
            <a:ext cx="9266801" cy="174917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9DE0"/>
                </a:solidFill>
                <a:latin typeface="Nexa Bold" panose="02000000000000000000" pitchFamily="50" charset="0"/>
              </a:defRPr>
            </a:lvl1pPr>
          </a:lstStyle>
          <a:p>
            <a:r>
              <a:rPr lang="en-US" dirty="0"/>
              <a:t>OTSIKKO ISOLLA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9961" y="4401556"/>
            <a:ext cx="9266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C4136B46-8D1F-4C99-8FA6-8A9736BC2D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3252" y="136519"/>
            <a:ext cx="1638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0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048" y="267775"/>
            <a:ext cx="925098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  <a:latin typeface="Calibri" panose="020F0502020204030204" pitchFamily="34" charset="0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049" y="1803275"/>
            <a:ext cx="11145369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6A67BA3E-112F-401B-A52B-FB566B92D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3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048" y="213988"/>
            <a:ext cx="9271229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9FE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048" y="1825625"/>
            <a:ext cx="6618397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6.7.2020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08164" y="1825625"/>
            <a:ext cx="41148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objekti</a:t>
            </a: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4B32C3E6-F2A7-4859-B97E-87FB49761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5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ylä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9701" y="2103442"/>
            <a:ext cx="11214979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DE0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9701" y="3429005"/>
            <a:ext cx="11214979" cy="265440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6.7.2020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0"/>
            <a:ext cx="12192000" cy="1975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kuva</a:t>
            </a: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618491B1-BB38-4ACA-A4FE-829A78D211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2 objek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533" y="136529"/>
            <a:ext cx="932967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529" y="1825625"/>
            <a:ext cx="6666672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6.7.2020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55609" y="1825625"/>
            <a:ext cx="426735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3831FB-F6E4-4579-8F63-30323D354D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55609" y="4050565"/>
            <a:ext cx="426735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6E1E30A8-D7FC-44CD-821A-E2203E34A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F1AEAC3-C963-4AA0-B71A-A3B9FC0D3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3" b="-2824"/>
          <a:stretch/>
        </p:blipFill>
        <p:spPr>
          <a:xfrm>
            <a:off x="0" y="1511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7887" y="1709744"/>
            <a:ext cx="100595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6.7.2020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1CFA34A-0DBA-4EFB-B901-165C94DB29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9309" y="236770"/>
            <a:ext cx="1296289" cy="893083"/>
          </a:xfrm>
          <a:prstGeom prst="rect">
            <a:avLst/>
          </a:prstGeom>
        </p:spPr>
      </p:pic>
      <p:pic>
        <p:nvPicPr>
          <p:cNvPr id="8" name="Kuva 12">
            <a:extLst>
              <a:ext uri="{FF2B5EF4-FFF2-40B4-BE49-F238E27FC236}">
                <a16:creationId xmlns:a16="http://schemas.microsoft.com/office/drawing/2014/main" id="{744973B1-B041-4EF1-9F18-20DCBE5D80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6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6.7.2020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83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6.7.2020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12">
            <a:extLst>
              <a:ext uri="{FF2B5EF4-FFF2-40B4-BE49-F238E27FC236}">
                <a16:creationId xmlns:a16="http://schemas.microsoft.com/office/drawing/2014/main" id="{91D9E5F4-34D7-412E-9382-0FD134355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5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4D2A3C08-DB99-40A9-BF7F-40AEFF015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364" y="2861926"/>
            <a:ext cx="7589949" cy="397269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B80DB7C-78CA-4246-95AE-435BEC582F25}"/>
              </a:ext>
            </a:extLst>
          </p:cNvPr>
          <p:cNvSpPr txBox="1"/>
          <p:nvPr userDrawn="1"/>
        </p:nvSpPr>
        <p:spPr>
          <a:xfrm>
            <a:off x="2805463" y="2300271"/>
            <a:ext cx="6666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>
                <a:solidFill>
                  <a:srgbClr val="009FE3"/>
                </a:solidFill>
                <a:latin typeface="+mn-lt"/>
              </a:rPr>
              <a:t>Taivaskaan ei ole rajana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500AC05-606D-4798-ADF4-559718D18A34}"/>
              </a:ext>
            </a:extLst>
          </p:cNvPr>
          <p:cNvSpPr txBox="1"/>
          <p:nvPr userDrawn="1"/>
        </p:nvSpPr>
        <p:spPr>
          <a:xfrm>
            <a:off x="180154" y="3088621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Suomen Ilmailuliitto ry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Helsinki-Malmin lentoasema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00700 Helsinki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EE6D27B-8A95-467F-8842-7CC30AE58C62}"/>
              </a:ext>
            </a:extLst>
          </p:cNvPr>
          <p:cNvSpPr/>
          <p:nvPr userDrawn="1"/>
        </p:nvSpPr>
        <p:spPr>
          <a:xfrm>
            <a:off x="5350026" y="3962346"/>
            <a:ext cx="2011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dirty="0">
                <a:latin typeface="+mn-lt"/>
                <a:cs typeface="Helvetica" panose="020B0604020202020204" pitchFamily="34" charset="0"/>
              </a:rPr>
              <a:t>www.ilmailuliitto.fi 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BF0610-FC78-48EF-8E6A-513F44CB08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414" y="4608302"/>
            <a:ext cx="305993" cy="22949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40EC97E-9395-4F94-84B6-4D72B521C4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001" y="4519010"/>
            <a:ext cx="433813" cy="31878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7BB9742-51E5-42B5-8CC9-3204E0A5B0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140" y="4547291"/>
            <a:ext cx="359624" cy="300989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A45565D-7CBB-46FE-B1B8-C8BB91C84C75}"/>
              </a:ext>
            </a:extLst>
          </p:cNvPr>
          <p:cNvSpPr txBox="1"/>
          <p:nvPr userDrawn="1"/>
        </p:nvSpPr>
        <p:spPr>
          <a:xfrm>
            <a:off x="6276154" y="4603327"/>
            <a:ext cx="1434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4A197E4-5681-4754-9002-D7F0081097F5}"/>
              </a:ext>
            </a:extLst>
          </p:cNvPr>
          <p:cNvSpPr txBox="1"/>
          <p:nvPr userDrawn="1"/>
        </p:nvSpPr>
        <p:spPr>
          <a:xfrm>
            <a:off x="3643481" y="4571281"/>
            <a:ext cx="2272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@suomenilmailuliittory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6164C30-52F8-4627-BB15-9A1D54911609}"/>
              </a:ext>
            </a:extLst>
          </p:cNvPr>
          <p:cNvSpPr txBox="1"/>
          <p:nvPr userDrawn="1"/>
        </p:nvSpPr>
        <p:spPr>
          <a:xfrm>
            <a:off x="8262209" y="4603327"/>
            <a:ext cx="2011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pic>
        <p:nvPicPr>
          <p:cNvPr id="17" name="Kuva 12">
            <a:extLst>
              <a:ext uri="{FF2B5EF4-FFF2-40B4-BE49-F238E27FC236}">
                <a16:creationId xmlns:a16="http://schemas.microsoft.com/office/drawing/2014/main" id="{F447BB9A-29D6-49BE-80D8-AFBA5FC59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9521" y="623619"/>
            <a:ext cx="1759046" cy="16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1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045" y="224206"/>
            <a:ext cx="9251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49" y="1674485"/>
            <a:ext cx="111453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7F67F0D-650E-46FA-8965-77BCE4A6C232}" type="datetimeFigureOut">
              <a:rPr lang="fi-FI" smtClean="0"/>
              <a:pPr/>
              <a:t>6.7.2020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5EA4835-AE28-456F-B73C-84B83754808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ADF3EE-3830-423E-8D88-5F593470A4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027" y="206701"/>
            <a:ext cx="1374303" cy="9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82" r:id="rId4"/>
    <p:sldLayoutId id="2147483669" r:id="rId5"/>
    <p:sldLayoutId id="2147483663" r:id="rId6"/>
    <p:sldLayoutId id="2147483667" r:id="rId7"/>
    <p:sldLayoutId id="2147483666" r:id="rId8"/>
    <p:sldLayoutId id="21474836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imo.hyvonen@ilmailuliitto.fi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0B456E-A4A0-4B53-9E19-5B0DBF8C4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9"/>
          <a:stretch/>
        </p:blipFill>
        <p:spPr>
          <a:xfrm>
            <a:off x="0" y="2855742"/>
            <a:ext cx="12208554" cy="379482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CE5ABF5-16C8-464B-AD66-6037F87EE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964" y="1981153"/>
            <a:ext cx="9266801" cy="1749175"/>
          </a:xfrm>
        </p:spPr>
        <p:txBody>
          <a:bodyPr/>
          <a:lstStyle/>
          <a:p>
            <a:r>
              <a:rPr lang="fi-FI" dirty="0"/>
              <a:t>SIL Eagles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2E52EA-9CEF-4F63-BE23-02B74297B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965" y="3925273"/>
            <a:ext cx="9266800" cy="1655762"/>
          </a:xfrm>
        </p:spPr>
        <p:txBody>
          <a:bodyPr>
            <a:normAutofit/>
          </a:bodyPr>
          <a:lstStyle/>
          <a:p>
            <a:r>
              <a:rPr lang="fi-FI" sz="3200" dirty="0"/>
              <a:t>Nuorisohanke 2020</a:t>
            </a:r>
          </a:p>
        </p:txBody>
      </p:sp>
    </p:spTree>
    <p:extLst>
      <p:ext uri="{BB962C8B-B14F-4D97-AF65-F5344CB8AC3E}">
        <p14:creationId xmlns:p14="http://schemas.microsoft.com/office/powerpoint/2010/main" val="24100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A67BDB-C29B-4E94-AA2E-5F84EF3C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 Eagles – vapaaehtoinen lentäjä</a:t>
            </a:r>
            <a:endParaRPr lang="en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8AEC7-36ED-4F23-9D0D-1C633AB6D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Suomen Ilmailuliiton jäsen</a:t>
            </a:r>
          </a:p>
          <a:p>
            <a:r>
              <a:rPr lang="fi-FI" dirty="0"/>
              <a:t>Suoritettu Suomen ilmailuliiton nuorisonettikurssi</a:t>
            </a:r>
          </a:p>
          <a:p>
            <a:r>
              <a:rPr lang="fi-FI" dirty="0"/>
              <a:t>Voimassaoleva lentolupakirja ao. ilma-alukseen</a:t>
            </a:r>
          </a:p>
          <a:p>
            <a:r>
              <a:rPr lang="fi-FI" dirty="0"/>
              <a:t>Voimassaoleva medikaali</a:t>
            </a:r>
          </a:p>
          <a:p>
            <a:r>
              <a:rPr lang="fi-FI" dirty="0"/>
              <a:t>Matkustajankuljetusoikeus ao. ilma-alukseen</a:t>
            </a:r>
          </a:p>
          <a:p>
            <a:r>
              <a:rPr lang="fi-FI" dirty="0"/>
              <a:t>Voimassaoleva kertauskoululento</a:t>
            </a:r>
          </a:p>
          <a:p>
            <a:r>
              <a:rPr lang="fi-FI" dirty="0"/>
              <a:t>Sitoutuu noudattamaan ilmailumääräyksiä</a:t>
            </a:r>
          </a:p>
          <a:p>
            <a:pPr marL="0" indent="0">
              <a:buNone/>
            </a:pPr>
            <a:r>
              <a:rPr lang="fi-FI" dirty="0"/>
              <a:t>Lisäksi</a:t>
            </a:r>
          </a:p>
          <a:p>
            <a:r>
              <a:rPr lang="fi-FI" dirty="0"/>
              <a:t>Lentokelpoinen ilma-alus</a:t>
            </a:r>
          </a:p>
          <a:p>
            <a:r>
              <a:rPr lang="fi-FI" dirty="0"/>
              <a:t>Ilma-aluksessa voimassaoleva matkustajapaikkavakuutus </a:t>
            </a:r>
          </a:p>
          <a:p>
            <a:pPr marL="0" indent="0">
              <a:buNone/>
            </a:pPr>
            <a:endParaRPr lang="fi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289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69B34-1572-481A-BA84-FF6A3B99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 - Maassa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9BA7-D8DD-4CEE-8086-35773A151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Lentäjä kertoo, mitä lennon aikana tapahtuu: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Lentämiseen tutustuminen: miten lentokoneet lentävät, mihin lentoilmiö perustuu</a:t>
            </a:r>
          </a:p>
          <a:p>
            <a:r>
              <a:rPr lang="fi-FI" dirty="0"/>
              <a:t>Lentokoneen historia lyhyesti: mistä on kyse, mistä ihmisen lentoura on alkanut, millaisia koneita on olemassa, miksi ihminen lentää</a:t>
            </a:r>
          </a:p>
          <a:p>
            <a:r>
              <a:rPr lang="fi-FI" dirty="0"/>
              <a:t>Lentotoimintaan tutustuminen: miten lentokone tarkastetaan ml. lentokoneen käsikirja ja paperit, miksi tämä on niin tärkeä osa lentämisestä, millainen ilmailukartta on, miten sää vaikuttaa lentämiseen, ilmailun radiopuhelinliikenne ja sen tärkeys</a:t>
            </a:r>
          </a:p>
          <a:p>
            <a:r>
              <a:rPr lang="fi-FI" dirty="0"/>
              <a:t>Lentämisen ABC: sauva ja polkimet, mitä ne tekevät, miten niitä käytetään, miten ne mahdollistavat lentokoneen lentämisen</a:t>
            </a:r>
          </a:p>
          <a:p>
            <a:r>
              <a:rPr lang="fi-FI" dirty="0"/>
              <a:t>Hyvä ilmailutapa ja lentoturvallisuus – miten lentäessä käyttäydytään, millaiset ovat ilmailun liikennesäännöt, millaisia mahdollisuuksia ja riskejä lentämiseen sisältyy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42352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81723-6CC4-40E8-A487-A4992721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 - Ennen lentoonlähtöä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B8DB4-0016-4649-835F-A1182CC5C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Lentäjä esittelee lentoturvallisuuteen liittyviä asioita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Ohjaamon ml. oven ja turvavöiden käyttö</a:t>
            </a:r>
          </a:p>
          <a:p>
            <a:r>
              <a:rPr lang="fi-FI" dirty="0"/>
              <a:t>Mittarit ja niiden tarkoitus</a:t>
            </a:r>
          </a:p>
          <a:p>
            <a:r>
              <a:rPr lang="fi-FI" dirty="0"/>
              <a:t>ATIS (jos on olemassa) ja sen tarkoitus, NOTAM-viestien tarkoitus</a:t>
            </a:r>
          </a:p>
          <a:p>
            <a:r>
              <a:rPr lang="fi-FI" dirty="0"/>
              <a:t>Rullauksen selitys, hätätoimenpiteet ja niiden esittely</a:t>
            </a:r>
          </a:p>
          <a:p>
            <a:r>
              <a:rPr lang="fi-FI" dirty="0"/>
              <a:t>Lentäjä näyttää, miten tietyt mittarit (mm. suuntahyrrä, kallistusmittari, luisumittari, keinohorisontti, yms.) käyttäytyvät</a:t>
            </a:r>
          </a:p>
          <a:p>
            <a:r>
              <a:rPr lang="fi-FI" dirty="0"/>
              <a:t>Rullauksen aikana kokonaistilannetaju ja radiopuhelinliikenne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4767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E2DD-C412-43DF-98F9-92349A37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 - Ilmassa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E6C5F-0060-4D7B-A9D2-0000E93CA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Lento kestää noin 15 minuuttia, paikallislento</a:t>
            </a:r>
          </a:p>
          <a:p>
            <a:pPr lvl="1"/>
            <a:r>
              <a:rPr lang="fi-FI" dirty="0"/>
              <a:t>Eli samalta kentältä samalla kentälle ellei sovittu jotain muuta erikseen</a:t>
            </a:r>
          </a:p>
          <a:p>
            <a:r>
              <a:rPr lang="fi-FI" dirty="0"/>
              <a:t>SIL Eagles -lennolla et voi päästä itse ohjaamaan</a:t>
            </a:r>
          </a:p>
          <a:p>
            <a:pPr lvl="1"/>
            <a:r>
              <a:rPr lang="fi-FI" dirty="0"/>
              <a:t>Seuraava askel on esittelylento</a:t>
            </a:r>
          </a:p>
          <a:p>
            <a:pPr lvl="1"/>
            <a:r>
              <a:rPr lang="fi-FI" dirty="0"/>
              <a:t>Kuitenkin pitää muistaa että lennon tarkoitus ei ole nuorison lennättämistä vaan nuorison vetäminen mukaan ilmailutoimintaan</a:t>
            </a:r>
          </a:p>
          <a:p>
            <a:r>
              <a:rPr lang="fi-FI" dirty="0"/>
              <a:t>Mitä voit näyttää: vaakalento, hidaslento, keskikaarrot, jyrkät kaarrot, laippojen toiminta ja tarkoitus,  G-voimat (veto-kevennys). </a:t>
            </a:r>
          </a:p>
          <a:p>
            <a:r>
              <a:rPr lang="fi-FI" dirty="0"/>
              <a:t>Huomioi lennätettävän valmius.</a:t>
            </a:r>
          </a:p>
          <a:p>
            <a:r>
              <a:rPr lang="fi-FI" dirty="0"/>
              <a:t>Huomioi ilmatilan tarkkailu, lennon etenemisen suunnittelu, kerro toimesi etukäteen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4838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D146-4231-4DE0-BF06-EF46B425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 – laskeutumisen jälkeen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D68A9-D888-49C7-9B65-999D79C0D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Uusi SIL-eagle-lentäjä!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Voit kysyä lisää lennosta ja lentämisestä</a:t>
            </a:r>
          </a:p>
          <a:p>
            <a:r>
              <a:rPr lang="fi-FI" dirty="0"/>
              <a:t>Voit jopa sopia uudesta lennosta lentäjän kanssa!</a:t>
            </a:r>
          </a:p>
          <a:p>
            <a:r>
              <a:rPr lang="fi-FI" dirty="0"/>
              <a:t>Lentäjä kertoo mielellään lentoretkestä ja lentokoneestaan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Saat myös SIL Eagles -lentopäiväkirjan sekä oman jäsennumeron, jolla voit aktivoida jäsenyytesi Suomen Ilmailuliitossa</a:t>
            </a:r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2524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39A1-0842-4465-8E3C-30CD3F0A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 - yhteenveto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560E-0E25-4864-A5A1-19E58393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SIL Eagles -ensilento. Pääset ilmaan ja saat omat siivet!</a:t>
            </a:r>
          </a:p>
          <a:p>
            <a:endParaRPr lang="fi-FI" dirty="0"/>
          </a:p>
          <a:p>
            <a:r>
              <a:rPr lang="fi-FI" dirty="0"/>
              <a:t>Suositus: SIL-nuorisojäsenyys - Ilmailu-lehti + nettifoorumi</a:t>
            </a:r>
          </a:p>
          <a:p>
            <a:endParaRPr lang="fi-FI" dirty="0"/>
          </a:p>
          <a:p>
            <a:r>
              <a:rPr lang="fi-FI" dirty="0"/>
              <a:t>SUIOn nuorisokurssi - opi lentämään</a:t>
            </a:r>
          </a:p>
          <a:p>
            <a:r>
              <a:rPr lang="fi-FI" dirty="0"/>
              <a:t>Tutustumislento lennonopettajan kanssa</a:t>
            </a:r>
          </a:p>
          <a:p>
            <a:r>
              <a:rPr lang="fi-FI" dirty="0"/>
              <a:t>Lentokoulutus</a:t>
            </a:r>
          </a:p>
          <a:p>
            <a:r>
              <a:rPr lang="fi-FI" dirty="0"/>
              <a:t>Seuraavat askeleet – eri lentolajit, taitolento, tarkkuuslento, ammattilento...</a:t>
            </a:r>
          </a:p>
        </p:txBody>
      </p:sp>
    </p:spTree>
    <p:extLst>
      <p:ext uri="{BB962C8B-B14F-4D97-AF65-F5344CB8AC3E}">
        <p14:creationId xmlns:p14="http://schemas.microsoft.com/office/powerpoint/2010/main" val="351381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FC0B64-8C75-47BE-BC7D-1F280178A8FD}"/>
              </a:ext>
            </a:extLst>
          </p:cNvPr>
          <p:cNvSpPr txBox="1"/>
          <p:nvPr/>
        </p:nvSpPr>
        <p:spPr>
          <a:xfrm>
            <a:off x="513567" y="5148568"/>
            <a:ext cx="61878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Timo Hyvönen</a:t>
            </a:r>
          </a:p>
          <a:p>
            <a:r>
              <a:rPr lang="fi-FI" sz="1400" dirty="0"/>
              <a:t>Finnish Aeronautical Association</a:t>
            </a:r>
          </a:p>
          <a:p>
            <a:r>
              <a:rPr lang="fi-FI" sz="1400" dirty="0"/>
              <a:t>Chairman of the Board</a:t>
            </a:r>
          </a:p>
          <a:p>
            <a:r>
              <a:rPr lang="fi-FI" sz="1400" dirty="0">
                <a:hlinkClick r:id="rId2"/>
              </a:rPr>
              <a:t>timo.hyvonen@ilmailuliitto.fi</a:t>
            </a:r>
            <a:endParaRPr lang="fi-FI" sz="1400" dirty="0"/>
          </a:p>
          <a:p>
            <a:r>
              <a:rPr lang="fi-FI" sz="1400" dirty="0"/>
              <a:t>+358503748371</a:t>
            </a:r>
            <a:endParaRPr lang="en-FI" sz="1400" dirty="0"/>
          </a:p>
        </p:txBody>
      </p:sp>
    </p:spTree>
    <p:extLst>
      <p:ext uri="{BB962C8B-B14F-4D97-AF65-F5344CB8AC3E}">
        <p14:creationId xmlns:p14="http://schemas.microsoft.com/office/powerpoint/2010/main" val="184469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SIL Eagles?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19F24-5FA0-4B6F-B9C4-4A4448DFE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Nuorison saaminen mukaan lentotoimintaan on tärkeä juttu Suomen ilmailulle</a:t>
            </a:r>
          </a:p>
          <a:p>
            <a:pPr lvl="1"/>
            <a:r>
              <a:rPr lang="fi-FI" dirty="0"/>
              <a:t>Nuoriso on SIL:n ja suomalaisen lento-uran tulevaisuus</a:t>
            </a:r>
          </a:p>
          <a:p>
            <a:pPr lvl="1"/>
            <a:r>
              <a:rPr lang="fi-FI" dirty="0"/>
              <a:t>Ilmailu varmasti kiinnostaa mutta nuoriso voi olla hukassa</a:t>
            </a:r>
          </a:p>
          <a:p>
            <a:pPr lvl="1"/>
            <a:r>
              <a:rPr lang="fi-FI" dirty="0"/>
              <a:t>Missä? Miten? Milloin? Paljon maksaa? Kauan kestää? Mitä saa lentää? Entä koulun jälkeen?</a:t>
            </a:r>
          </a:p>
          <a:p>
            <a:r>
              <a:rPr lang="fi-FI" dirty="0"/>
              <a:t>SIL Eaglesin kautta osallistuja voidaan ohjata paikallisiin lentokouluihin jatkamaan lento-harrastusta</a:t>
            </a:r>
          </a:p>
          <a:p>
            <a:pPr lvl="1"/>
            <a:r>
              <a:rPr lang="fi-FI" dirty="0"/>
              <a:t>Paikalliset lentokoulut saavat enemmän näkyvyyttä</a:t>
            </a:r>
          </a:p>
          <a:p>
            <a:pPr lvl="1"/>
            <a:r>
              <a:rPr lang="fi-FI" dirty="0"/>
              <a:t>Lennonopettajat pysyvät skarppina ja lentotoiminta saa jatkuvuutta</a:t>
            </a:r>
          </a:p>
          <a:p>
            <a:r>
              <a:rPr lang="fi-FI" dirty="0"/>
              <a:t>Eli tästä ohjelmasta on meille kaikille hyötyä!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217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133119-CCA3-49EA-AE65-D814E433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29" y="1803275"/>
            <a:ext cx="7567871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F8274-5821-412B-897E-B73A079C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Lentolupakirjat – muu ilmailu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ACE7-D80F-4303-9DDA-27C5A1C6D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49" y="1803275"/>
            <a:ext cx="4346253" cy="435133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 Ilmailua voi harrastaa lukuisilla eri tavoilla</a:t>
            </a:r>
          </a:p>
          <a:p>
            <a:pPr lvl="1"/>
            <a:r>
              <a:rPr lang="fi-FI" dirty="0"/>
              <a:t>Lennokit</a:t>
            </a:r>
          </a:p>
          <a:p>
            <a:pPr lvl="1"/>
            <a:r>
              <a:rPr lang="fi-FI" dirty="0"/>
              <a:t>Bongaus - valokuvaus</a:t>
            </a:r>
          </a:p>
          <a:p>
            <a:pPr lvl="1"/>
            <a:r>
              <a:rPr lang="fi-FI" dirty="0"/>
              <a:t>Virtuaali-ilmailu</a:t>
            </a:r>
          </a:p>
          <a:p>
            <a:pPr lvl="1"/>
            <a:r>
              <a:rPr lang="fi-FI" dirty="0"/>
              <a:t>Rakentaminen - huolto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 Lentoon pääsee muutenkin kuin lentokoneilla</a:t>
            </a:r>
          </a:p>
          <a:p>
            <a:pPr lvl="1"/>
            <a:r>
              <a:rPr lang="fi-FI" dirty="0"/>
              <a:t>Liitimet</a:t>
            </a:r>
          </a:p>
          <a:p>
            <a:pPr lvl="1"/>
            <a:r>
              <a:rPr lang="fi-FI" dirty="0"/>
              <a:t>Laskuvarjo</a:t>
            </a:r>
          </a:p>
          <a:p>
            <a:pPr lvl="1"/>
            <a:r>
              <a:rPr lang="fi-FI" dirty="0"/>
              <a:t>Gyrokopteri</a:t>
            </a:r>
          </a:p>
          <a:p>
            <a:pPr lvl="1"/>
            <a:r>
              <a:rPr lang="fi-FI" dirty="0"/>
              <a:t>Helikopteri</a:t>
            </a:r>
          </a:p>
          <a:p>
            <a:pPr lvl="1"/>
            <a:r>
              <a:rPr lang="fi-FI" dirty="0"/>
              <a:t>Ilmapallot ja -laivat</a:t>
            </a:r>
          </a:p>
          <a:p>
            <a:pPr lvl="1"/>
            <a:r>
              <a:rPr lang="fi-FI" dirty="0"/>
              <a:t>...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748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D3265F-FCAC-4CBD-8600-8A3D39635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023"/>
            <a:ext cx="4276578" cy="3776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0198FD-EFAA-4432-BA4A-4F383AFE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Lennokit ja purjelento – hyvä alku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4690A-79FD-4D82-A2B5-F0F454E5F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708" y="2233033"/>
            <a:ext cx="7057292" cy="4624967"/>
          </a:xfrm>
          <a:prstGeom prst="rect">
            <a:avLst/>
          </a:prstGeom>
        </p:spPr>
      </p:pic>
      <p:pic>
        <p:nvPicPr>
          <p:cNvPr id="1026" name="Picture 2" descr="Lassi Nurila">
            <a:extLst>
              <a:ext uri="{FF2B5EF4-FFF2-40B4-BE49-F238E27FC236}">
                <a16:creationId xmlns:a16="http://schemas.microsoft.com/office/drawing/2014/main" id="{39A161D9-3F13-4808-A7EF-838F8334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310"/>
            <a:ext cx="5134708" cy="32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5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20dJQvad1p4/UBcA1B-O4EI/AAAAAAAACPw/NVRUdH-I88s/s1600/dsc_0630.jpg">
            <a:extLst>
              <a:ext uri="{FF2B5EF4-FFF2-40B4-BE49-F238E27FC236}">
                <a16:creationId xmlns:a16="http://schemas.microsoft.com/office/drawing/2014/main" id="{BD901157-8E8E-4038-8A9C-3A8CDA4E6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52FBDDB-6555-4AF5-9F19-2019EC8D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Pienkoneilla pääsee kaikkialle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6316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72C85B-991F-4045-9FA2-A70E1E99C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0" y="1593338"/>
            <a:ext cx="8573590" cy="6430193"/>
          </a:xfrm>
        </p:spPr>
      </p:pic>
      <p:pic>
        <p:nvPicPr>
          <p:cNvPr id="2052" name="Picture 4" descr="Malmin lentokenttä avattiin vuonna 1938. Ilmailutoiminta jatkuu siellä ainakin kolmen vuoden ajan.">
            <a:extLst>
              <a:ext uri="{FF2B5EF4-FFF2-40B4-BE49-F238E27FC236}">
                <a16:creationId xmlns:a16="http://schemas.microsoft.com/office/drawing/2014/main" id="{332B0C30-A108-4FB8-AED2-8F61F3C0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76" y="0"/>
            <a:ext cx="5496024" cy="352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5CB43C-5627-451F-AAAC-42F181F57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45"/>
            <a:ext cx="3618410" cy="695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1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  <p:pic>
        <p:nvPicPr>
          <p:cNvPr id="6148" name="Picture 2" descr="http://www.lentopaikat.net/kuvat/efkh/efkh_ai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 bwMode="auto">
          <a:xfrm>
            <a:off x="-168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1213631" y="4486156"/>
            <a:ext cx="361188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Koko 	        1000m*15m, 30/12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Koordinaatit  640645N  0292619E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Korkeus          174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Keskustaan     5 km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Taksi                </a:t>
            </a:r>
            <a:r>
              <a:rPr lang="en-US" altLang="fi-FI" sz="18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0600 398 300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1800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Päällikkö</a:t>
            </a:r>
            <a:r>
              <a:rPr lang="en-US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         </a:t>
            </a:r>
            <a:r>
              <a:rPr lang="en-US" altLang="fi-FI" sz="1800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Jari</a:t>
            </a:r>
            <a:r>
              <a:rPr lang="en-US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fi-FI" sz="1800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Juntunen</a:t>
            </a:r>
            <a:r>
              <a:rPr lang="en-US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>
                <a:solidFill>
                  <a:srgbClr val="FFFF00"/>
                </a:solidFill>
                <a:latin typeface="Palatino Linotype" panose="02040502050505030304" pitchFamily="18" charset="0"/>
              </a:rPr>
              <a:t>          puh        08 6155521</a:t>
            </a:r>
            <a:endParaRPr lang="en-US" altLang="fi-FI" sz="18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777D-5238-4854-8B75-16F86119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SIL-lentopäivä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F68C-A2A8-47D1-A16F-E1DEFD18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Lentopäivä luo oikean ilmapiirin ja mahdollistaa nuorison tutustumisen muihin ilmailusta kiinnostuneisiin / nuorisoon</a:t>
            </a:r>
          </a:p>
          <a:p>
            <a:pPr lvl="1"/>
            <a:r>
              <a:rPr lang="fi-FI" dirty="0"/>
              <a:t>Tämä lisää motivaatiota ja tuo ohjelmalle ja lentämiselle jatkuvuutta</a:t>
            </a:r>
          </a:p>
          <a:p>
            <a:r>
              <a:rPr lang="fi-FI" dirty="0"/>
              <a:t>Nuorisolla mahdollisuus tutustua ilmailuun, erityisesti yleisilmailuun</a:t>
            </a:r>
          </a:p>
          <a:p>
            <a:pPr lvl="1"/>
            <a:r>
              <a:rPr lang="fi-FI" dirty="0"/>
              <a:t>Nuoriso pääsee ilmaan kokeneiden lentäjien kanssa kustannuksitta</a:t>
            </a:r>
          </a:p>
          <a:p>
            <a:pPr lvl="1"/>
            <a:r>
              <a:rPr lang="fi-FI" dirty="0"/>
              <a:t>Osallistuja näkee lentämisen käytännössä ja tuntee, onko se hänelle oma juttu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9448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earing a hat and sunglasses&#10;&#10;Description automatically generated">
            <a:extLst>
              <a:ext uri="{FF2B5EF4-FFF2-40B4-BE49-F238E27FC236}">
                <a16:creationId xmlns:a16="http://schemas.microsoft.com/office/drawing/2014/main" id="{DDD2A94C-CFED-4DDF-B02C-0ED07FE54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626267" y="2652812"/>
            <a:ext cx="5565732" cy="4181509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1CE8AE3B-1C59-4EBE-A4CE-6BE9C19E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tämä tarkoittaa kerholle?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F0ABAA-88B9-418C-ADD0-AFA3E684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48" y="1349636"/>
            <a:ext cx="661839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400" dirty="0">
                <a:solidFill>
                  <a:srgbClr val="00B050"/>
                </a:solidFill>
              </a:rPr>
              <a:t>ANTAA</a:t>
            </a:r>
          </a:p>
          <a:p>
            <a:r>
              <a:rPr lang="fi-FI" sz="1600" dirty="0"/>
              <a:t>Yhtenäinen malli lentotapahtuman toteuttamiseen</a:t>
            </a:r>
          </a:p>
          <a:p>
            <a:pPr lvl="1"/>
            <a:r>
              <a:rPr lang="fi-FI" sz="1600" dirty="0"/>
              <a:t>Tarkastuslista tapahtumalle</a:t>
            </a:r>
          </a:p>
          <a:p>
            <a:pPr lvl="1"/>
            <a:r>
              <a:rPr lang="fi-FI" sz="1600" dirty="0"/>
              <a:t>Turvallisuus, toistettavuus, yhtenäisyys</a:t>
            </a:r>
          </a:p>
          <a:p>
            <a:pPr lvl="1"/>
            <a:r>
              <a:rPr lang="fi-FI" sz="1600" dirty="0"/>
              <a:t>Valmiit materiaalit (vastuulomake, esittelymateriaalit)</a:t>
            </a:r>
          </a:p>
          <a:p>
            <a:r>
              <a:rPr lang="fi-FI" sz="1600" dirty="0"/>
              <a:t>Lentäjän briiffaus &amp; koulutus</a:t>
            </a:r>
          </a:p>
          <a:p>
            <a:pPr lvl="1"/>
            <a:r>
              <a:rPr lang="fi-FI" sz="1600" dirty="0"/>
              <a:t>Todennettu tietämys mallista</a:t>
            </a:r>
          </a:p>
          <a:p>
            <a:pPr lvl="1"/>
            <a:r>
              <a:rPr lang="fi-FI" sz="1600" dirty="0"/>
              <a:t>Lentotaito &amp; -kelpoisuus</a:t>
            </a:r>
          </a:p>
          <a:p>
            <a:pPr lvl="1"/>
            <a:r>
              <a:rPr lang="fi-FI" sz="1600" dirty="0"/>
              <a:t>Nettikurssilla briiffaus aiheeseen</a:t>
            </a:r>
          </a:p>
          <a:p>
            <a:r>
              <a:rPr lang="fi-FI" sz="1600" dirty="0"/>
              <a:t>Markkinointimateriaali ja -tuki</a:t>
            </a:r>
          </a:p>
          <a:p>
            <a:pPr lvl="1"/>
            <a:r>
              <a:rPr lang="fi-FI" sz="1600" dirty="0"/>
              <a:t>selkeät viestit</a:t>
            </a:r>
          </a:p>
          <a:p>
            <a:pPr lvl="1"/>
            <a:r>
              <a:rPr lang="fi-FI" sz="1600" dirty="0"/>
              <a:t>visuaaliset mallit</a:t>
            </a:r>
          </a:p>
          <a:p>
            <a:r>
              <a:rPr lang="fi-FI" sz="1600" dirty="0"/>
              <a:t>SIL eagles -materiaalit lentonuorille (suunnitelma)</a:t>
            </a:r>
          </a:p>
          <a:p>
            <a:pPr lvl="1"/>
            <a:r>
              <a:rPr lang="fi-FI" sz="1600" dirty="0"/>
              <a:t>lentopäiväkirja</a:t>
            </a:r>
          </a:p>
          <a:p>
            <a:pPr lvl="1"/>
            <a:r>
              <a:rPr lang="fi-FI" sz="1600" dirty="0"/>
              <a:t>lentäjän siivet</a:t>
            </a:r>
          </a:p>
          <a:p>
            <a:r>
              <a:rPr lang="fi-FI" sz="1600" dirty="0"/>
              <a:t>Uusia kerholaisia ja lentäjiä!</a:t>
            </a:r>
          </a:p>
          <a:p>
            <a:endParaRPr lang="fi-FI" sz="1600" dirty="0"/>
          </a:p>
        </p:txBody>
      </p:sp>
      <p:sp>
        <p:nvSpPr>
          <p:cNvPr id="8" name="Sisällön paikkamerkki 5">
            <a:extLst>
              <a:ext uri="{FF2B5EF4-FFF2-40B4-BE49-F238E27FC236}">
                <a16:creationId xmlns:a16="http://schemas.microsoft.com/office/drawing/2014/main" id="{BD11A2BB-94BA-4BDF-AEEF-61C33B3265A1}"/>
              </a:ext>
            </a:extLst>
          </p:cNvPr>
          <p:cNvSpPr txBox="1">
            <a:spLocks/>
          </p:cNvSpPr>
          <p:nvPr/>
        </p:nvSpPr>
        <p:spPr>
          <a:xfrm>
            <a:off x="6290297" y="1348486"/>
            <a:ext cx="66183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4400" dirty="0">
                <a:solidFill>
                  <a:srgbClr val="FF0000"/>
                </a:solidFill>
              </a:rPr>
              <a:t>VAATII</a:t>
            </a:r>
            <a:endParaRPr lang="fi-FI" sz="4800" dirty="0">
              <a:solidFill>
                <a:srgbClr val="FF0000"/>
              </a:solidFill>
            </a:endParaRPr>
          </a:p>
          <a:p>
            <a:r>
              <a:rPr lang="fi-FI" sz="1600" dirty="0"/>
              <a:t>Ilmailutilaisuuden koordinointi</a:t>
            </a:r>
          </a:p>
          <a:p>
            <a:pPr lvl="1"/>
            <a:r>
              <a:rPr lang="fi-FI" sz="1600" dirty="0"/>
              <a:t>Kutsut, ilmoitukset, puskaradio</a:t>
            </a:r>
          </a:p>
          <a:p>
            <a:r>
              <a:rPr lang="fi-FI" sz="1600" dirty="0"/>
              <a:t>Kone &amp; lentäjä</a:t>
            </a:r>
          </a:p>
          <a:p>
            <a:pPr lvl="1"/>
            <a:r>
              <a:rPr lang="fi-FI" sz="1600" dirty="0"/>
              <a:t>Lentokelpoinen kone</a:t>
            </a:r>
          </a:p>
          <a:p>
            <a:pPr lvl="1"/>
            <a:r>
              <a:rPr lang="fi-FI" sz="1600" dirty="0"/>
              <a:t> Perehtynyt lentäjä</a:t>
            </a:r>
          </a:p>
          <a:p>
            <a:r>
              <a:rPr lang="fi-FI" sz="1600" dirty="0"/>
              <a:t>Kustannus: lentoajan hinta</a:t>
            </a:r>
          </a:p>
        </p:txBody>
      </p:sp>
    </p:spTree>
    <p:extLst>
      <p:ext uri="{BB962C8B-B14F-4D97-AF65-F5344CB8AC3E}">
        <p14:creationId xmlns:p14="http://schemas.microsoft.com/office/powerpoint/2010/main" val="361941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l2020" id="{4308BBD0-9E68-49E2-81E5-9512DB95E7A0}" vid="{3A88A307-D5F7-4F55-85BB-D337566DC41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sil2020</Template>
  <TotalTime>185</TotalTime>
  <Words>691</Words>
  <Application>Microsoft Office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Nexa Bold</vt:lpstr>
      <vt:lpstr>Palatino Linotype</vt:lpstr>
      <vt:lpstr>Office-teema</vt:lpstr>
      <vt:lpstr>SIL Eagles</vt:lpstr>
      <vt:lpstr>Miksi SIL Eagles?</vt:lpstr>
      <vt:lpstr>Lentolupakirjat – muu ilmailu</vt:lpstr>
      <vt:lpstr>Lennokit ja purjelento – hyvä alku</vt:lpstr>
      <vt:lpstr>Pienkoneilla pääsee kaikkialle</vt:lpstr>
      <vt:lpstr>PowerPoint Presentation</vt:lpstr>
      <vt:lpstr>PowerPoint Presentation</vt:lpstr>
      <vt:lpstr>SIL-lentopäivä</vt:lpstr>
      <vt:lpstr>Mitä tämä tarkoittaa kerholle?</vt:lpstr>
      <vt:lpstr>SIL Eagles – vapaaehtoinen lentäjä</vt:lpstr>
      <vt:lpstr>SIL-lento - Maassa</vt:lpstr>
      <vt:lpstr>SIL-lento - Ennen lentoonlähtöä</vt:lpstr>
      <vt:lpstr>SIL-lento - Ilmassa</vt:lpstr>
      <vt:lpstr>SIL-lento – laskeutumisen jälkeen</vt:lpstr>
      <vt:lpstr>SIL-lento - yhteenveto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 Eagles</dc:title>
  <dc:creator>Hyvönen Timo</dc:creator>
  <cp:lastModifiedBy>Timo Hyvönen</cp:lastModifiedBy>
  <cp:revision>20</cp:revision>
  <cp:lastPrinted>2020-05-23T05:36:26Z</cp:lastPrinted>
  <dcterms:created xsi:type="dcterms:W3CDTF">2020-05-15T12:46:47Z</dcterms:created>
  <dcterms:modified xsi:type="dcterms:W3CDTF">2020-07-06T07:18:03Z</dcterms:modified>
</cp:coreProperties>
</file>