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66" r:id="rId3"/>
    <p:sldId id="267" r:id="rId4"/>
    <p:sldId id="286" r:id="rId5"/>
    <p:sldId id="280" r:id="rId6"/>
    <p:sldId id="284" r:id="rId7"/>
    <p:sldId id="285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7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DE0"/>
    <a:srgbClr val="009FE3"/>
    <a:srgbClr val="FFFE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6801" autoAdjust="0"/>
  </p:normalViewPr>
  <p:slideViewPr>
    <p:cSldViewPr snapToGrid="0" showGuides="1">
      <p:cViewPr varScale="1">
        <p:scale>
          <a:sx n="95" d="100"/>
          <a:sy n="95" d="100"/>
        </p:scale>
        <p:origin x="206" y="53"/>
      </p:cViewPr>
      <p:guideLst>
        <p:guide orient="horz" pos="2160"/>
        <p:guide pos="387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6" d="100"/>
          <a:sy n="96" d="100"/>
        </p:scale>
        <p:origin x="3558" y="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D640E2-175C-4A33-A786-ED9BE1E6F7F7}" type="datetimeFigureOut">
              <a:rPr lang="fi-FI" smtClean="0"/>
              <a:t>3.6.2026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13775A-A326-492E-9241-8514A2E7DD1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96323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 6">
            <a:extLst>
              <a:ext uri="{FF2B5EF4-FFF2-40B4-BE49-F238E27FC236}">
                <a16:creationId xmlns:a16="http://schemas.microsoft.com/office/drawing/2014/main" id="{983ED9FD-3008-48FB-9737-4B23B726A96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6CA04C89-7AE6-4F29-A6E5-0EE18235C48D}" type="slidenum">
              <a:t>2</a:t>
            </a:fld>
            <a:endParaRPr lang="fi-FI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470A4E9-466A-4337-8396-EF1AF5F02ABE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 2">
            <a:extLst>
              <a:ext uri="{FF2B5EF4-FFF2-40B4-BE49-F238E27FC236}">
                <a16:creationId xmlns:a16="http://schemas.microsoft.com/office/drawing/2014/main" id="{E112A746-276C-4BF0-BC70-3E3C661D774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fi-FI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 6">
            <a:extLst>
              <a:ext uri="{FF2B5EF4-FFF2-40B4-BE49-F238E27FC236}">
                <a16:creationId xmlns:a16="http://schemas.microsoft.com/office/drawing/2014/main" id="{BFE8A28F-5F55-415C-9E16-21F1E53D63FE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3478EE7F-A924-42CE-8524-B73C86363611}" type="slidenum">
              <a:t>3</a:t>
            </a:fld>
            <a:endParaRPr lang="fi-FI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867F805-A9FB-4E8D-9957-643C676FC3F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 2">
            <a:extLst>
              <a:ext uri="{FF2B5EF4-FFF2-40B4-BE49-F238E27FC236}">
                <a16:creationId xmlns:a16="http://schemas.microsoft.com/office/drawing/2014/main" id="{2C3908D6-7A2E-4A5C-A7D2-1EC8883407E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2854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 6">
            <a:extLst>
              <a:ext uri="{FF2B5EF4-FFF2-40B4-BE49-F238E27FC236}">
                <a16:creationId xmlns:a16="http://schemas.microsoft.com/office/drawing/2014/main" id="{2F790ECD-4516-4112-9E0B-8307A2E6E2D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31CAABB1-81EE-4EE5-9020-62040907D355}" type="slidenum">
              <a:t>5</a:t>
            </a:fld>
            <a:endParaRPr lang="fi-FI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95961DD-1B58-4891-9C16-7B90BA3A3EF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 2">
            <a:extLst>
              <a:ext uri="{FF2B5EF4-FFF2-40B4-BE49-F238E27FC236}">
                <a16:creationId xmlns:a16="http://schemas.microsoft.com/office/drawing/2014/main" id="{209F136A-09C5-4EF5-8D89-81D436F8547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fi-FI" sz="2810">
              <a:latin typeface="Liberation Sans" pitchFamily="1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 6">
            <a:extLst>
              <a:ext uri="{FF2B5EF4-FFF2-40B4-BE49-F238E27FC236}">
                <a16:creationId xmlns:a16="http://schemas.microsoft.com/office/drawing/2014/main" id="{1E223023-AE74-4394-A958-4F0E995CD1B6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C83D90F0-CAEE-4A9E-9317-49B14D4AFF2A}" type="slidenum">
              <a:t>6</a:t>
            </a:fld>
            <a:endParaRPr lang="fi-FI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646D2EC-82A5-4114-8B01-81EC53BF89E3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 2">
            <a:extLst>
              <a:ext uri="{FF2B5EF4-FFF2-40B4-BE49-F238E27FC236}">
                <a16:creationId xmlns:a16="http://schemas.microsoft.com/office/drawing/2014/main" id="{83ED0A97-9739-48D4-BA06-998332DA9F2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fi-FI" sz="2810">
              <a:latin typeface="Liberation Sans" pitchFamily="1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 6">
            <a:extLst>
              <a:ext uri="{FF2B5EF4-FFF2-40B4-BE49-F238E27FC236}">
                <a16:creationId xmlns:a16="http://schemas.microsoft.com/office/drawing/2014/main" id="{DDCC1C12-DE36-4B9A-9416-79A181C034A9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58C21DBC-4B89-41D3-9F77-1C61C562158C}" type="slidenum">
              <a:t>7</a:t>
            </a:fld>
            <a:endParaRPr lang="fi-FI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61A8224-016F-441B-9B20-1976BAD40EF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 2">
            <a:extLst>
              <a:ext uri="{FF2B5EF4-FFF2-40B4-BE49-F238E27FC236}">
                <a16:creationId xmlns:a16="http://schemas.microsoft.com/office/drawing/2014/main" id="{99285AE6-CD09-4ADD-A713-E5638D3BD46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fi-FI" sz="2810">
              <a:latin typeface="Liberation Sans" pitchFamily="1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Esityksen 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>
            <a:extLst>
              <a:ext uri="{FF2B5EF4-FFF2-40B4-BE49-F238E27FC236}">
                <a16:creationId xmlns:a16="http://schemas.microsoft.com/office/drawing/2014/main" id="{B2E125DA-37FD-43B8-8450-6841A6C13D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-83" b="-282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19965" y="2353353"/>
            <a:ext cx="9266801" cy="1749175"/>
          </a:xfrm>
        </p:spPr>
        <p:txBody>
          <a:bodyPr anchor="b">
            <a:normAutofit/>
          </a:bodyPr>
          <a:lstStyle>
            <a:lvl1pPr algn="l">
              <a:defRPr sz="5400" b="1">
                <a:solidFill>
                  <a:srgbClr val="009DE0"/>
                </a:solidFill>
                <a:latin typeface="Nexa Bold" panose="02000000000000000000" pitchFamily="50" charset="0"/>
              </a:defRPr>
            </a:lvl1pPr>
          </a:lstStyle>
          <a:p>
            <a:r>
              <a:rPr lang="en-US" dirty="0"/>
              <a:t>OTSIKKO ISOLLA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19961" y="4401556"/>
            <a:ext cx="92668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Alaotsikko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67F0D-650E-46FA-8965-77BCE4A6C232}" type="datetimeFigureOut">
              <a:rPr lang="fi-FI" smtClean="0"/>
              <a:t>3.6.2026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A4835-AE28-456F-B73C-84B83754808E}" type="slidenum">
              <a:rPr lang="fi-FI" smtClean="0"/>
              <a:t>‹#›</a:t>
            </a:fld>
            <a:endParaRPr lang="fi-FI"/>
          </a:p>
        </p:txBody>
      </p:sp>
      <p:pic>
        <p:nvPicPr>
          <p:cNvPr id="9" name="Kuva 12">
            <a:extLst>
              <a:ext uri="{FF2B5EF4-FFF2-40B4-BE49-F238E27FC236}">
                <a16:creationId xmlns:a16="http://schemas.microsoft.com/office/drawing/2014/main" id="{C4136B46-8D1F-4C99-8FA6-8A9736BC2DA0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13252" y="136519"/>
            <a:ext cx="1638300" cy="150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600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04048" y="267775"/>
            <a:ext cx="9250981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rgbClr val="009FE3"/>
                </a:solidFill>
                <a:latin typeface="Calibri" panose="020F0502020204030204" pitchFamily="34" charset="0"/>
              </a:defRPr>
            </a:lvl1pPr>
          </a:lstStyle>
          <a:p>
            <a:r>
              <a:rPr lang="fi-FI" dirty="0"/>
              <a:t>Lisää otsikko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04049" y="1803275"/>
            <a:ext cx="11145369" cy="4351338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fi-FI" dirty="0"/>
              <a:t> Lisää tekstiä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67F0D-650E-46FA-8965-77BCE4A6C232}" type="datetimeFigureOut">
              <a:rPr lang="fi-FI" smtClean="0"/>
              <a:t>3.6.2026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A4835-AE28-456F-B73C-84B83754808E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Kuva 12">
            <a:extLst>
              <a:ext uri="{FF2B5EF4-FFF2-40B4-BE49-F238E27FC236}">
                <a16:creationId xmlns:a16="http://schemas.microsoft.com/office/drawing/2014/main" id="{6A67BA3E-112F-401B-A52B-FB566B92DD9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534650" y="40605"/>
            <a:ext cx="1443019" cy="132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536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ja objek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04048" y="213988"/>
            <a:ext cx="9271229" cy="1325563"/>
          </a:xfr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kern="1200" dirty="0">
                <a:solidFill>
                  <a:srgbClr val="009FE3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fi-FI" dirty="0"/>
              <a:t>Lisää otsikko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04048" y="1825625"/>
            <a:ext cx="6618397" cy="4351338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fi-FI" dirty="0"/>
              <a:t> Lisää tekstiä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67F0D-650E-46FA-8965-77BCE4A6C232}" type="datetimeFigureOut">
              <a:rPr lang="fi-FI" smtClean="0"/>
              <a:t>3.6.2026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A4835-AE28-456F-B73C-84B83754808E}" type="slidenum">
              <a:rPr lang="fi-FI" smtClean="0"/>
              <a:t>‹#›</a:t>
            </a:fld>
            <a:endParaRPr lang="fi-FI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6B09A15-E051-44DF-8617-5C28B71D2DBE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708164" y="1825625"/>
            <a:ext cx="4114800" cy="43513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i-FI" dirty="0"/>
              <a:t>Lisää objekti</a:t>
            </a:r>
          </a:p>
        </p:txBody>
      </p:sp>
      <p:pic>
        <p:nvPicPr>
          <p:cNvPr id="8" name="Kuva 12">
            <a:extLst>
              <a:ext uri="{FF2B5EF4-FFF2-40B4-BE49-F238E27FC236}">
                <a16:creationId xmlns:a16="http://schemas.microsoft.com/office/drawing/2014/main" id="{4B32C3E6-F2A7-4859-B97E-87FB4976108B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534650" y="40605"/>
            <a:ext cx="1443019" cy="132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857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 ja yläkuv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69701" y="2103442"/>
            <a:ext cx="11214979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rgbClr val="009DE0"/>
                </a:solidFill>
              </a:defRPr>
            </a:lvl1pPr>
          </a:lstStyle>
          <a:p>
            <a:r>
              <a:rPr lang="fi-FI" dirty="0"/>
              <a:t>Lisää otsikko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9701" y="3429005"/>
            <a:ext cx="11214979" cy="2654405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fi-FI" dirty="0"/>
              <a:t> Lisää tekstiä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67F0D-650E-46FA-8965-77BCE4A6C232}" type="datetimeFigureOut">
              <a:rPr lang="fi-FI" smtClean="0"/>
              <a:t>3.6.2026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A4835-AE28-456F-B73C-84B83754808E}" type="slidenum">
              <a:rPr lang="fi-FI" smtClean="0"/>
              <a:t>‹#›</a:t>
            </a:fld>
            <a:endParaRPr lang="fi-FI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6B09A15-E051-44DF-8617-5C28B71D2DBE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0" y="0"/>
            <a:ext cx="12192000" cy="197555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i-FI" dirty="0"/>
              <a:t>Lisää kuva</a:t>
            </a:r>
          </a:p>
        </p:txBody>
      </p:sp>
      <p:pic>
        <p:nvPicPr>
          <p:cNvPr id="8" name="Kuva 12">
            <a:extLst>
              <a:ext uri="{FF2B5EF4-FFF2-40B4-BE49-F238E27FC236}">
                <a16:creationId xmlns:a16="http://schemas.microsoft.com/office/drawing/2014/main" id="{618491B1-BB38-4ACA-A4FE-829A78D211C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534650" y="40605"/>
            <a:ext cx="1443019" cy="132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636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ja 2 objekt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2533" y="136529"/>
            <a:ext cx="9329671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rgbClr val="009FE3"/>
                </a:solidFill>
              </a:defRPr>
            </a:lvl1pPr>
          </a:lstStyle>
          <a:p>
            <a:r>
              <a:rPr lang="fi-FI" dirty="0"/>
              <a:t>Lisää otsikko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52529" y="1825625"/>
            <a:ext cx="6666672" cy="4351338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fi-FI" dirty="0"/>
              <a:t> Lisää tekstiä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67F0D-650E-46FA-8965-77BCE4A6C232}" type="datetimeFigureOut">
              <a:rPr lang="fi-FI" smtClean="0"/>
              <a:t>3.6.2026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A4835-AE28-456F-B73C-84B83754808E}" type="slidenum">
              <a:rPr lang="fi-FI" smtClean="0"/>
              <a:t>‹#›</a:t>
            </a:fld>
            <a:endParaRPr lang="fi-FI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6B09A15-E051-44DF-8617-5C28B71D2DB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555609" y="1825625"/>
            <a:ext cx="4267359" cy="212639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13831FB-F6E4-4579-8F63-30323D354D1C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7555609" y="4050565"/>
            <a:ext cx="4267359" cy="212639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Kuva 12">
            <a:extLst>
              <a:ext uri="{FF2B5EF4-FFF2-40B4-BE49-F238E27FC236}">
                <a16:creationId xmlns:a16="http://schemas.microsoft.com/office/drawing/2014/main" id="{6E1E30A8-D7FC-44CD-821A-E2203E34A452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534650" y="40605"/>
            <a:ext cx="1443019" cy="132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74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EF1AEAC3-C963-4AA0-B71A-A3B9FC0D36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-83" b="-2824"/>
          <a:stretch/>
        </p:blipFill>
        <p:spPr>
          <a:xfrm>
            <a:off x="0" y="15114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87887" y="1709744"/>
            <a:ext cx="10059564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 dirty="0"/>
              <a:t>Väliotsikko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67F0D-650E-46FA-8965-77BCE4A6C232}" type="datetimeFigureOut">
              <a:rPr lang="fi-FI" smtClean="0"/>
              <a:t>3.6.2026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A4835-AE28-456F-B73C-84B83754808E}" type="slidenum">
              <a:rPr lang="fi-FI" smtClean="0"/>
              <a:t>‹#›</a:t>
            </a:fld>
            <a:endParaRPr lang="fi-FI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01CFA34A-0DBA-4EFB-B901-165C94DB29D1}"/>
              </a:ext>
            </a:extLst>
          </p:cNvPr>
          <p:cNvPicPr>
            <a:picLocks noChangeAspect="1"/>
          </p:cNvPicPr>
          <p:nvPr userDrawn="1"/>
        </p:nvPicPr>
        <p:blipFill>
          <a:blip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99309" y="236770"/>
            <a:ext cx="1296289" cy="893083"/>
          </a:xfrm>
          <a:prstGeom prst="rect">
            <a:avLst/>
          </a:prstGeom>
        </p:spPr>
      </p:pic>
      <p:pic>
        <p:nvPicPr>
          <p:cNvPr id="8" name="Kuva 12">
            <a:extLst>
              <a:ext uri="{FF2B5EF4-FFF2-40B4-BE49-F238E27FC236}">
                <a16:creationId xmlns:a16="http://schemas.microsoft.com/office/drawing/2014/main" id="{744973B1-B041-4EF1-9F18-20DCBE5D8083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34650" y="40605"/>
            <a:ext cx="1443019" cy="132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166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67F0D-650E-46FA-8965-77BCE4A6C232}" type="datetimeFigureOut">
              <a:rPr lang="fi-FI" smtClean="0"/>
              <a:t>3.6.2026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A4835-AE28-456F-B73C-84B83754808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01839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009FE3"/>
                </a:solidFill>
              </a:defRPr>
            </a:lvl1pPr>
          </a:lstStyle>
          <a:p>
            <a:r>
              <a:rPr lang="fi-FI" dirty="0"/>
              <a:t>Lisää otsikko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67F0D-650E-46FA-8965-77BCE4A6C232}" type="datetimeFigureOut">
              <a:rPr lang="fi-FI" smtClean="0"/>
              <a:t>3.6.2026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A4835-AE28-456F-B73C-84B83754808E}" type="slidenum">
              <a:rPr lang="fi-FI" smtClean="0"/>
              <a:t>‹#›</a:t>
            </a:fld>
            <a:endParaRPr lang="fi-FI"/>
          </a:p>
        </p:txBody>
      </p:sp>
      <p:pic>
        <p:nvPicPr>
          <p:cNvPr id="6" name="Kuva 12">
            <a:extLst>
              <a:ext uri="{FF2B5EF4-FFF2-40B4-BE49-F238E27FC236}">
                <a16:creationId xmlns:a16="http://schemas.microsoft.com/office/drawing/2014/main" id="{91D9E5F4-34D7-412E-9382-0FD134355E9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534650" y="40605"/>
            <a:ext cx="1443019" cy="132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552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petusdia">
    <p:bg>
      <p:bgPr>
        <a:solidFill>
          <a:srgbClr val="FFFE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Kuva 17">
            <a:extLst>
              <a:ext uri="{FF2B5EF4-FFF2-40B4-BE49-F238E27FC236}">
                <a16:creationId xmlns:a16="http://schemas.microsoft.com/office/drawing/2014/main" id="{4D2A3C08-DB99-40A9-BF7F-40AEFF015F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3364" y="2861926"/>
            <a:ext cx="7589949" cy="3972698"/>
          </a:xfrm>
          <a:prstGeom prst="rect">
            <a:avLst/>
          </a:prstGeom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EB80DB7C-78CA-4246-95AE-435BEC582F25}"/>
              </a:ext>
            </a:extLst>
          </p:cNvPr>
          <p:cNvSpPr txBox="1"/>
          <p:nvPr userDrawn="1"/>
        </p:nvSpPr>
        <p:spPr>
          <a:xfrm>
            <a:off x="2805463" y="2300271"/>
            <a:ext cx="66668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4800" b="1" dirty="0">
                <a:solidFill>
                  <a:srgbClr val="009FE3"/>
                </a:solidFill>
                <a:latin typeface="+mn-lt"/>
              </a:rPr>
              <a:t>Taivaskaan ei ole rajana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2500AC05-606D-4798-ADF4-559718D18A34}"/>
              </a:ext>
            </a:extLst>
          </p:cNvPr>
          <p:cNvSpPr txBox="1"/>
          <p:nvPr userDrawn="1"/>
        </p:nvSpPr>
        <p:spPr>
          <a:xfrm>
            <a:off x="0" y="3088052"/>
            <a:ext cx="12192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400" dirty="0">
                <a:latin typeface="+mn-lt"/>
                <a:cs typeface="Helvetica" panose="020B0604020202020204" pitchFamily="34" charset="0"/>
              </a:rPr>
              <a:t>Suomen Ilmailuliitto ry</a:t>
            </a:r>
          </a:p>
          <a:p>
            <a:pPr algn="ctr"/>
            <a:r>
              <a:rPr lang="fi-FI" sz="1400" dirty="0">
                <a:latin typeface="+mn-lt"/>
                <a:cs typeface="Helvetica" panose="020B0604020202020204" pitchFamily="34" charset="0"/>
              </a:rPr>
              <a:t>Helsinki-Malmin lentoasema</a:t>
            </a:r>
          </a:p>
          <a:p>
            <a:pPr algn="ctr"/>
            <a:r>
              <a:rPr lang="fi-FI" sz="1400" dirty="0">
                <a:latin typeface="+mn-lt"/>
                <a:cs typeface="Helvetica" panose="020B0604020202020204" pitchFamily="34" charset="0"/>
              </a:rPr>
              <a:t>00700 Helsinki</a:t>
            </a:r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9EE6D27B-8A95-467F-8842-7CC30AE58C62}"/>
              </a:ext>
            </a:extLst>
          </p:cNvPr>
          <p:cNvSpPr/>
          <p:nvPr userDrawn="1"/>
        </p:nvSpPr>
        <p:spPr>
          <a:xfrm>
            <a:off x="4727471" y="3904311"/>
            <a:ext cx="20115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800" dirty="0">
                <a:latin typeface="+mn-lt"/>
                <a:cs typeface="Helvetica" panose="020B0604020202020204" pitchFamily="34" charset="0"/>
              </a:rPr>
              <a:t>www.ilmailuliitto.fi </a:t>
            </a: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E3BF0610-FC78-48EF-8E6A-513F44CB084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4414" y="4608302"/>
            <a:ext cx="305993" cy="229495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540EC97E-9395-4F94-84B6-4D72B521C40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2001" y="4519010"/>
            <a:ext cx="433813" cy="318787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F7BB9742-51E5-42B5-8CC9-3204E0A5B0D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7140" y="4547291"/>
            <a:ext cx="359624" cy="300989"/>
          </a:xfrm>
          <a:prstGeom prst="rect">
            <a:avLst/>
          </a:prstGeom>
        </p:spPr>
      </p:pic>
      <p:sp>
        <p:nvSpPr>
          <p:cNvPr id="13" name="Tekstiruutu 12">
            <a:extLst>
              <a:ext uri="{FF2B5EF4-FFF2-40B4-BE49-F238E27FC236}">
                <a16:creationId xmlns:a16="http://schemas.microsoft.com/office/drawing/2014/main" id="{9A45565D-7CBB-46FE-B1B8-C8BB91C84C75}"/>
              </a:ext>
            </a:extLst>
          </p:cNvPr>
          <p:cNvSpPr txBox="1"/>
          <p:nvPr userDrawn="1"/>
        </p:nvSpPr>
        <p:spPr>
          <a:xfrm>
            <a:off x="6276154" y="4603327"/>
            <a:ext cx="14346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>
                <a:latin typeface="+mn-lt"/>
                <a:cs typeface="Helvetica" panose="020B0604020202020204" pitchFamily="34" charset="0"/>
              </a:rPr>
              <a:t>@ilmailuliitto</a:t>
            </a:r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94A197E4-5681-4754-9002-D7F0081097F5}"/>
              </a:ext>
            </a:extLst>
          </p:cNvPr>
          <p:cNvSpPr txBox="1"/>
          <p:nvPr userDrawn="1"/>
        </p:nvSpPr>
        <p:spPr>
          <a:xfrm>
            <a:off x="3643481" y="4571281"/>
            <a:ext cx="22723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>
                <a:latin typeface="+mn-lt"/>
                <a:cs typeface="Helvetica" panose="020B0604020202020204" pitchFamily="34" charset="0"/>
              </a:rPr>
              <a:t>@suomenilmailuliittory</a:t>
            </a:r>
          </a:p>
        </p:txBody>
      </p:sp>
      <p:sp>
        <p:nvSpPr>
          <p:cNvPr id="15" name="Tekstiruutu 14">
            <a:extLst>
              <a:ext uri="{FF2B5EF4-FFF2-40B4-BE49-F238E27FC236}">
                <a16:creationId xmlns:a16="http://schemas.microsoft.com/office/drawing/2014/main" id="{56164C30-52F8-4627-BB15-9A1D54911609}"/>
              </a:ext>
            </a:extLst>
          </p:cNvPr>
          <p:cNvSpPr txBox="1"/>
          <p:nvPr userDrawn="1"/>
        </p:nvSpPr>
        <p:spPr>
          <a:xfrm>
            <a:off x="8262209" y="4603327"/>
            <a:ext cx="20117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>
                <a:latin typeface="+mn-lt"/>
                <a:cs typeface="Helvetica" panose="020B0604020202020204" pitchFamily="34" charset="0"/>
              </a:rPr>
              <a:t>@ilmailuliitto</a:t>
            </a:r>
          </a:p>
        </p:txBody>
      </p:sp>
      <p:pic>
        <p:nvPicPr>
          <p:cNvPr id="17" name="Kuva 12">
            <a:extLst>
              <a:ext uri="{FF2B5EF4-FFF2-40B4-BE49-F238E27FC236}">
                <a16:creationId xmlns:a16="http://schemas.microsoft.com/office/drawing/2014/main" id="{F447BB9A-29D6-49BE-80D8-AFBA5FC59763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189521" y="623619"/>
            <a:ext cx="1759046" cy="1615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016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04045" y="224206"/>
            <a:ext cx="92510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Lisää otsikko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4049" y="1674485"/>
            <a:ext cx="1114536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 Lisää tekstiä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D7F67F0D-650E-46FA-8965-77BCE4A6C232}" type="datetimeFigureOut">
              <a:rPr lang="fi-FI" smtClean="0"/>
              <a:pPr/>
              <a:t>3.6.2026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5EA4835-AE28-456F-B73C-84B83754808E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C0ADF3EE-3830-423E-8D88-5F593470A4C0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6027" y="206701"/>
            <a:ext cx="1374303" cy="9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005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8" r:id="rId3"/>
    <p:sldLayoutId id="2147483682" r:id="rId4"/>
    <p:sldLayoutId id="2147483669" r:id="rId5"/>
    <p:sldLayoutId id="2147483663" r:id="rId6"/>
    <p:sldLayoutId id="2147483667" r:id="rId7"/>
    <p:sldLayoutId id="2147483666" r:id="rId8"/>
    <p:sldLayoutId id="2147483683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12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C4A38A64-01E3-4EB5-BE86-C2683F6328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5255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CE5ABF5-16C8-464B-AD66-6037F87EEE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89074" y="3907832"/>
            <a:ext cx="4458789" cy="1749175"/>
          </a:xfrm>
        </p:spPr>
        <p:txBody>
          <a:bodyPr/>
          <a:lstStyle/>
          <a:p>
            <a:pPr algn="r"/>
            <a:r>
              <a:rPr lang="fi-FI" dirty="0">
                <a:solidFill>
                  <a:schemeClr val="bg1"/>
                </a:solidFill>
              </a:rPr>
              <a:t>SIL Eagles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52E52EA-9CEF-4F63-BE23-02B74297B6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22913" y="5790067"/>
            <a:ext cx="8699863" cy="1655762"/>
          </a:xfrm>
        </p:spPr>
        <p:txBody>
          <a:bodyPr>
            <a:normAutofit/>
          </a:bodyPr>
          <a:lstStyle/>
          <a:p>
            <a:r>
              <a:rPr lang="fi-FI" sz="4000" dirty="0">
                <a:solidFill>
                  <a:schemeClr val="bg1"/>
                </a:solidFill>
              </a:rPr>
              <a:t>Tutustuminen ilmailuun harrastuksena</a:t>
            </a:r>
          </a:p>
        </p:txBody>
      </p:sp>
    </p:spTree>
    <p:extLst>
      <p:ext uri="{BB962C8B-B14F-4D97-AF65-F5344CB8AC3E}">
        <p14:creationId xmlns:p14="http://schemas.microsoft.com/office/powerpoint/2010/main" val="241003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>
            <a:extLst>
              <a:ext uri="{FF2B5EF4-FFF2-40B4-BE49-F238E27FC236}">
                <a16:creationId xmlns:a16="http://schemas.microsoft.com/office/drawing/2014/main" id="{64D1B7AD-273C-49A6-9C99-499543E16748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spAutoFit/>
          </a:bodyPr>
          <a:lstStyle/>
          <a:p>
            <a:pPr lvl="0"/>
            <a:r>
              <a:rPr lang="fi-FI" dirty="0"/>
              <a:t>Ilmailun historia</a:t>
            </a:r>
          </a:p>
        </p:txBody>
      </p:sp>
      <p:sp>
        <p:nvSpPr>
          <p:cNvPr id="3" name=" 2">
            <a:extLst>
              <a:ext uri="{FF2B5EF4-FFF2-40B4-BE49-F238E27FC236}">
                <a16:creationId xmlns:a16="http://schemas.microsoft.com/office/drawing/2014/main" id="{7A930759-3E04-40C2-81FC-A8D88DFDF61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23315" y="1501091"/>
            <a:ext cx="11145369" cy="885371"/>
          </a:xfrm>
        </p:spPr>
        <p:txBody>
          <a:bodyPr>
            <a:spAutoFit/>
          </a:bodyPr>
          <a:lstStyle/>
          <a:p>
            <a:pPr marL="0" lvl="0" indent="0">
              <a:buSzPct val="45000"/>
              <a:buNone/>
            </a:pPr>
            <a:r>
              <a:rPr lang="fi-FI" dirty="0"/>
              <a:t>Aikojen alusta alkaen ihminen on haaveillut lentämisestä katseltuaan lintujen lentoa.</a:t>
            </a:r>
          </a:p>
          <a:p>
            <a:pPr marL="0" lvl="0" indent="0">
              <a:buSzPct val="45000"/>
              <a:buNone/>
            </a:pPr>
            <a:endParaRPr lang="fi-FI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DC3EEBD-7CA3-496C-9305-0FFBB63C74AC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882910" y="2211045"/>
            <a:ext cx="4628125" cy="292608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 2">
            <a:extLst>
              <a:ext uri="{FF2B5EF4-FFF2-40B4-BE49-F238E27FC236}">
                <a16:creationId xmlns:a16="http://schemas.microsoft.com/office/drawing/2014/main" id="{6BDB6D01-54F7-4304-9837-71A5F44458AC}"/>
              </a:ext>
            </a:extLst>
          </p:cNvPr>
          <p:cNvSpPr txBox="1">
            <a:spLocks/>
          </p:cNvSpPr>
          <p:nvPr/>
        </p:nvSpPr>
        <p:spPr>
          <a:xfrm>
            <a:off x="3555861" y="5280079"/>
            <a:ext cx="3777850" cy="3416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en-US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>
                <a:ea typeface="+mj-ea"/>
                <a:cs typeface="+mj-cs"/>
              </a:defRPr>
            </a:lvl1pPr>
          </a:lstStyle>
          <a:p>
            <a:r>
              <a:rPr lang="fi-FI" dirty="0"/>
              <a:t>”Lentokone” vuodelta 1868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9956156-DB25-467F-9B12-2003CE4D49C9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7623764" y="2211045"/>
            <a:ext cx="4512629" cy="2926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B7A24CD6-F918-4313-97FE-F8582D8AE7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75" y="2019061"/>
            <a:ext cx="2706305" cy="3957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 2">
            <a:extLst>
              <a:ext uri="{FF2B5EF4-FFF2-40B4-BE49-F238E27FC236}">
                <a16:creationId xmlns:a16="http://schemas.microsoft.com/office/drawing/2014/main" id="{5DE9742C-BFAC-46C7-BEC5-E88EC1AFEE3B}"/>
              </a:ext>
            </a:extLst>
          </p:cNvPr>
          <p:cNvSpPr txBox="1">
            <a:spLocks/>
          </p:cNvSpPr>
          <p:nvPr/>
        </p:nvSpPr>
        <p:spPr>
          <a:xfrm>
            <a:off x="85070" y="5999294"/>
            <a:ext cx="9251075" cy="590931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fi-FI" sz="1800" dirty="0"/>
              <a:t>Ihminen ilmassa 1783 </a:t>
            </a:r>
          </a:p>
          <a:p>
            <a:r>
              <a:rPr lang="fi-FI" sz="1800" dirty="0"/>
              <a:t>Montgolfierin kuumailmapallo</a:t>
            </a:r>
          </a:p>
        </p:txBody>
      </p:sp>
      <p:sp>
        <p:nvSpPr>
          <p:cNvPr id="13" name=" 2">
            <a:extLst>
              <a:ext uri="{FF2B5EF4-FFF2-40B4-BE49-F238E27FC236}">
                <a16:creationId xmlns:a16="http://schemas.microsoft.com/office/drawing/2014/main" id="{E3154C7C-E860-4AEC-8DDC-7F573A7DEF82}"/>
              </a:ext>
            </a:extLst>
          </p:cNvPr>
          <p:cNvSpPr txBox="1">
            <a:spLocks/>
          </p:cNvSpPr>
          <p:nvPr/>
        </p:nvSpPr>
        <p:spPr>
          <a:xfrm>
            <a:off x="8119392" y="5285818"/>
            <a:ext cx="3777850" cy="3416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fi-FI" sz="1800" dirty="0"/>
              <a:t>Wright Flyer, ensilento 1903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okker, Triplane, Airshow, Red Baron">
            <a:extLst>
              <a:ext uri="{FF2B5EF4-FFF2-40B4-BE49-F238E27FC236}">
                <a16:creationId xmlns:a16="http://schemas.microsoft.com/office/drawing/2014/main" id="{E2ECFBE3-96D7-4B84-8C4E-782E1666ED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904" y="1411217"/>
            <a:ext cx="3256394" cy="2170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 2">
            <a:extLst>
              <a:ext uri="{FF2B5EF4-FFF2-40B4-BE49-F238E27FC236}">
                <a16:creationId xmlns:a16="http://schemas.microsoft.com/office/drawing/2014/main" id="{0F0CD97F-479D-4E0A-885D-6B38F4CF8C40}"/>
              </a:ext>
            </a:extLst>
          </p:cNvPr>
          <p:cNvSpPr txBox="1">
            <a:spLocks/>
          </p:cNvSpPr>
          <p:nvPr/>
        </p:nvSpPr>
        <p:spPr>
          <a:xfrm>
            <a:off x="4312154" y="1343567"/>
            <a:ext cx="4641223" cy="5909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fi-FI" sz="1800" dirty="0"/>
              <a:t>Sodat nopeuttivat ilmailun kehitystä. Ensimmäisen maailmansodan Fokker-kolmitaso</a:t>
            </a:r>
          </a:p>
        </p:txBody>
      </p:sp>
      <p:pic>
        <p:nvPicPr>
          <p:cNvPr id="4098" name="Picture 2" descr="Piper Cub, Ilma, Potkuri, Keltainen">
            <a:extLst>
              <a:ext uri="{FF2B5EF4-FFF2-40B4-BE49-F238E27FC236}">
                <a16:creationId xmlns:a16="http://schemas.microsoft.com/office/drawing/2014/main" id="{3E3227B4-7970-4FF2-AD4F-EB9E905E1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2610" y="1952075"/>
            <a:ext cx="3283117" cy="2188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7EE329D-D1BA-46DC-9B32-E306C1A37EC1}"/>
              </a:ext>
            </a:extLst>
          </p:cNvPr>
          <p:cNvSpPr txBox="1"/>
          <p:nvPr/>
        </p:nvSpPr>
        <p:spPr>
          <a:xfrm>
            <a:off x="8819272" y="1974484"/>
            <a:ext cx="311681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dirty="0"/>
              <a:t>30- luvun lopulla kehitetty  yleisilmailukone Piper Cub, vm.1938 – lentää edelleen!</a:t>
            </a:r>
            <a:endParaRPr lang="en-FI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FE6DD027-1F01-48B8-B3E5-9F07B3431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Lentokoneet ovat kehittyneet huimasti </a:t>
            </a:r>
            <a:endParaRPr lang="en-FI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7AB99B8-19D7-482F-88A8-41B6E0DBC87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lum/>
            <a:alphaModFix/>
          </a:blip>
          <a:srcRect l="15881" t="20960" r="30141" b="28137"/>
          <a:stretch/>
        </p:blipFill>
        <p:spPr>
          <a:xfrm>
            <a:off x="898661" y="4401480"/>
            <a:ext cx="3093386" cy="218874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DF30FFC-6601-4469-AC58-C57E67D3E7F3}"/>
              </a:ext>
            </a:extLst>
          </p:cNvPr>
          <p:cNvSpPr txBox="1"/>
          <p:nvPr/>
        </p:nvSpPr>
        <p:spPr>
          <a:xfrm>
            <a:off x="4070824" y="4402422"/>
            <a:ext cx="35907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dirty="0"/>
              <a:t>60-luvun Piper Cherokee on yksi yleisimpiä pienkoneita</a:t>
            </a:r>
            <a:endParaRPr lang="en-FI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02812B8-E4A4-4B1D-A22E-4D4F33034744}"/>
              </a:ext>
            </a:extLst>
          </p:cNvPr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8463803" y="4400307"/>
            <a:ext cx="3283117" cy="219109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9F6729D-BD84-47FF-A76F-A002F86F620E}"/>
              </a:ext>
            </a:extLst>
          </p:cNvPr>
          <p:cNvSpPr txBox="1"/>
          <p:nvPr/>
        </p:nvSpPr>
        <p:spPr>
          <a:xfrm>
            <a:off x="5145014" y="5844811"/>
            <a:ext cx="35907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dirty="0"/>
              <a:t>Ikarus C42 CS on uudenaikainen ultrakevyt lentokone</a:t>
            </a:r>
            <a:endParaRPr lang="en-FI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76439-667C-409F-89E7-7D12095C7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533" y="136529"/>
            <a:ext cx="9329671" cy="1325563"/>
          </a:xfrm>
        </p:spPr>
        <p:txBody>
          <a:bodyPr anchor="ctr">
            <a:normAutofit/>
          </a:bodyPr>
          <a:lstStyle/>
          <a:p>
            <a:r>
              <a:rPr lang="fi-FI" dirty="0"/>
              <a:t>Erilaisia lentokoneita</a:t>
            </a:r>
            <a:endParaRPr lang="en-FI" dirty="0"/>
          </a:p>
        </p:txBody>
      </p:sp>
      <p:pic>
        <p:nvPicPr>
          <p:cNvPr id="7" name="Picture 6" descr="A small plane parked on a runway at an airport&#10;&#10;Description automatically generated">
            <a:extLst>
              <a:ext uri="{FF2B5EF4-FFF2-40B4-BE49-F238E27FC236}">
                <a16:creationId xmlns:a16="http://schemas.microsoft.com/office/drawing/2014/main" id="{2ED500FA-6AE4-47F3-8D70-78CB0FA79E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21" r="-4" b="20438"/>
          <a:stretch/>
        </p:blipFill>
        <p:spPr>
          <a:xfrm>
            <a:off x="5852161" y="1694996"/>
            <a:ext cx="5970808" cy="2975216"/>
          </a:xfrm>
          <a:prstGeom prst="rect">
            <a:avLst/>
          </a:prstGeom>
          <a:noFill/>
        </p:spPr>
      </p:pic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1FC51E45-C6FE-46DF-B129-5C0E3E18FAAC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261297" y="3429000"/>
            <a:ext cx="5268711" cy="2126398"/>
          </a:xfrm>
        </p:spPr>
        <p:txBody>
          <a:bodyPr>
            <a:normAutofit/>
          </a:bodyPr>
          <a:lstStyle/>
          <a:p>
            <a:r>
              <a:rPr lang="en-US" sz="2000" dirty="0" err="1"/>
              <a:t>Purjekone</a:t>
            </a:r>
            <a:r>
              <a:rPr lang="en-US" sz="2000" dirty="0"/>
              <a:t> </a:t>
            </a:r>
            <a:r>
              <a:rPr lang="en-US" sz="2000" dirty="0" err="1"/>
              <a:t>lentää</a:t>
            </a:r>
            <a:r>
              <a:rPr lang="en-US" sz="2000" dirty="0"/>
              <a:t> </a:t>
            </a:r>
            <a:r>
              <a:rPr lang="en-US" sz="2000" dirty="0" err="1"/>
              <a:t>ilman</a:t>
            </a:r>
            <a:r>
              <a:rPr lang="en-US" sz="2000" dirty="0"/>
              <a:t> </a:t>
            </a:r>
            <a:r>
              <a:rPr lang="en-US" sz="2000" dirty="0" err="1"/>
              <a:t>moottoria</a:t>
            </a:r>
            <a:endParaRPr lang="en-US" sz="2000" dirty="0"/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60433C74-CF60-4986-A114-C163F18CFFEA}"/>
              </a:ext>
            </a:extLst>
          </p:cNvPr>
          <p:cNvSpPr txBox="1">
            <a:spLocks/>
          </p:cNvSpPr>
          <p:nvPr/>
        </p:nvSpPr>
        <p:spPr>
          <a:xfrm>
            <a:off x="4859382" y="5052385"/>
            <a:ext cx="7458828" cy="21263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/>
              <a:t>Ultrakevyt</a:t>
            </a:r>
            <a:r>
              <a:rPr lang="en-US" sz="2000" dirty="0"/>
              <a:t> Eurostar,  Experimental RV-6, 6-paikkainen Piper Malibu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838A749-C190-48EA-B6F8-5B75263B48C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/>
            <a:alphaModFix/>
          </a:blip>
          <a:srcRect b="37730"/>
          <a:stretch/>
        </p:blipFill>
        <p:spPr>
          <a:xfrm>
            <a:off x="369031" y="1130685"/>
            <a:ext cx="4934489" cy="2217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946B42EB-EE1A-438C-A08B-30F29C432A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031" y="3897961"/>
            <a:ext cx="3779520" cy="283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A714873D-6EE1-4434-B6D9-0E598EEE800B}"/>
              </a:ext>
            </a:extLst>
          </p:cNvPr>
          <p:cNvSpPr txBox="1">
            <a:spLocks/>
          </p:cNvSpPr>
          <p:nvPr/>
        </p:nvSpPr>
        <p:spPr>
          <a:xfrm>
            <a:off x="4580644" y="6170436"/>
            <a:ext cx="4654795" cy="6875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/>
              <a:t>Sähkölentokone</a:t>
            </a:r>
            <a:r>
              <a:rPr lang="en-US" sz="2000" dirty="0"/>
              <a:t> </a:t>
            </a:r>
            <a:r>
              <a:rPr lang="en-US" sz="2000" dirty="0" err="1"/>
              <a:t>Pipistrel</a:t>
            </a:r>
            <a:r>
              <a:rPr lang="en-US" sz="2000" dirty="0"/>
              <a:t> Alpha Electro </a:t>
            </a:r>
          </a:p>
        </p:txBody>
      </p:sp>
    </p:spTree>
    <p:extLst>
      <p:ext uri="{BB962C8B-B14F-4D97-AF65-F5344CB8AC3E}">
        <p14:creationId xmlns:p14="http://schemas.microsoft.com/office/powerpoint/2010/main" val="13265923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>
            <a:extLst>
              <a:ext uri="{FF2B5EF4-FFF2-40B4-BE49-F238E27FC236}">
                <a16:creationId xmlns:a16="http://schemas.microsoft.com/office/drawing/2014/main" id="{73AF5D73-CA7C-4475-A0E9-47334C70603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 vert="horz" wrap="square" lIns="83606" tIns="41803" rIns="83606" bIns="41803" rtlCol="0" anchor="ctr" anchorCtr="0">
            <a:noAutofit/>
          </a:bodyPr>
          <a:lstStyle/>
          <a:p>
            <a:pPr lvl="0"/>
            <a:r>
              <a:rPr lang="fi-FI" sz="3629" dirty="0"/>
              <a:t>Kuinka lentokone pysyy ilmassa?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2E5641-F8A3-4893-803A-A02053F2B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4CF67B28-2CB3-4F7F-9EEB-FDB338E31D0A}" type="datetimeFigureOut">
              <a:rPr lang="en-FI"/>
              <a:t>06/03/2026</a:t>
            </a:fld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8D649D-3764-454D-8F99-5BF47CBDE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92D0F78-4958-4F63-8ECE-22D909090290}" type="slidenum">
              <a:t>5</a:t>
            </a:fld>
            <a:endParaRPr lang="fi-FI"/>
          </a:p>
        </p:txBody>
      </p:sp>
      <p:pic>
        <p:nvPicPr>
          <p:cNvPr id="3" name="PAINEEN%20MUUTOKSET">
            <a:extLst>
              <a:ext uri="{FF2B5EF4-FFF2-40B4-BE49-F238E27FC236}">
                <a16:creationId xmlns:a16="http://schemas.microsoft.com/office/drawing/2014/main" id="{EE78533E-4262-434F-9162-A3F3AFD064F7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04048" y="1084234"/>
            <a:ext cx="4056498" cy="558435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 1">
            <a:extLst>
              <a:ext uri="{FF2B5EF4-FFF2-40B4-BE49-F238E27FC236}">
                <a16:creationId xmlns:a16="http://schemas.microsoft.com/office/drawing/2014/main" id="{47C3BCEA-F4F2-4B79-9AD0-8A0A87D00EDD}"/>
              </a:ext>
            </a:extLst>
          </p:cNvPr>
          <p:cNvSpPr txBox="1">
            <a:spLocks/>
          </p:cNvSpPr>
          <p:nvPr/>
        </p:nvSpPr>
        <p:spPr>
          <a:xfrm>
            <a:off x="4760546" y="2352993"/>
            <a:ext cx="2525736" cy="1306342"/>
          </a:xfrm>
          <a:prstGeom prst="rect">
            <a:avLst/>
          </a:prstGeom>
        </p:spPr>
        <p:txBody>
          <a:bodyPr vert="horz" wrap="square" lIns="83606" tIns="41803" rIns="83606" bIns="41803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fi-FI" sz="2400" dirty="0"/>
              <a:t>Ohjainten toimintaperiaate</a:t>
            </a:r>
          </a:p>
        </p:txBody>
      </p:sp>
      <p:sp>
        <p:nvSpPr>
          <p:cNvPr id="8" name=" 2">
            <a:extLst>
              <a:ext uri="{FF2B5EF4-FFF2-40B4-BE49-F238E27FC236}">
                <a16:creationId xmlns:a16="http://schemas.microsoft.com/office/drawing/2014/main" id="{B366C80E-B132-49A6-ADA4-A59A6DD835C7}"/>
              </a:ext>
            </a:extLst>
          </p:cNvPr>
          <p:cNvSpPr txBox="1">
            <a:spLocks/>
          </p:cNvSpPr>
          <p:nvPr/>
        </p:nvSpPr>
        <p:spPr>
          <a:xfrm>
            <a:off x="4671121" y="4418990"/>
            <a:ext cx="2903345" cy="1797526"/>
          </a:xfrm>
          <a:prstGeom prst="rect">
            <a:avLst/>
          </a:prstGeom>
        </p:spPr>
        <p:txBody>
          <a:bodyPr vert="horz" wrap="square" lIns="165579" tIns="41803" rIns="165579" bIns="41803" rtlCol="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4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725"/>
              </a:spcBef>
              <a:buSzPct val="45000"/>
              <a:buNone/>
            </a:pPr>
            <a:r>
              <a:rPr lang="fi-FI" sz="2400" dirty="0"/>
              <a:t>Nostovoiman suuntaa muutetaan!</a:t>
            </a:r>
          </a:p>
          <a:p>
            <a:pPr marL="0" indent="0">
              <a:spcBef>
                <a:spcPts val="725"/>
              </a:spcBef>
              <a:buNone/>
            </a:pPr>
            <a:endParaRPr lang="fi-FI" sz="2400" dirty="0"/>
          </a:p>
        </p:txBody>
      </p:sp>
      <p:pic>
        <p:nvPicPr>
          <p:cNvPr id="9" name="Ohjainten%20vaikutusperiaate">
            <a:extLst>
              <a:ext uri="{FF2B5EF4-FFF2-40B4-BE49-F238E27FC236}">
                <a16:creationId xmlns:a16="http://schemas.microsoft.com/office/drawing/2014/main" id="{23623E1D-B15F-44C3-AA9B-C603C92B9CD0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7491683" y="1309096"/>
            <a:ext cx="3870306" cy="53315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6AEF50-3AE9-41BE-945C-88E47A929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C169C591-9CF1-4CC6-A440-60CE4E298006}" type="datetimeFigureOut">
              <a:rPr lang="en-FI"/>
              <a:t>06/03/2026</a:t>
            </a:fld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C3E30E-2223-4C58-BA26-5EA01D616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C5F8E1A-0C05-4F36-9E03-5E942DE1774C}" type="slidenum">
              <a:t>6</a:t>
            </a:fld>
            <a:endParaRPr lang="fi-FI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F506C9-2253-441E-8AA4-C7360582928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152844" y="1599847"/>
            <a:ext cx="10200956" cy="4531732"/>
          </a:xfrm>
        </p:spPr>
        <p:txBody>
          <a:bodyPr wrap="square" numCol="2">
            <a:noAutofit/>
          </a:bodyPr>
          <a:lstStyle/>
          <a:p>
            <a:r>
              <a:rPr lang="fi-FI" sz="2400" dirty="0"/>
              <a:t>Drone</a:t>
            </a:r>
          </a:p>
          <a:p>
            <a:r>
              <a:rPr lang="fi-FI" sz="2400" dirty="0"/>
              <a:t>Experimental</a:t>
            </a:r>
          </a:p>
          <a:p>
            <a:r>
              <a:rPr lang="fi-FI" sz="2400" dirty="0"/>
              <a:t>Gyrokopteri</a:t>
            </a:r>
          </a:p>
          <a:p>
            <a:r>
              <a:rPr lang="fi-FI" sz="2400" dirty="0"/>
              <a:t>Helikopteri</a:t>
            </a:r>
          </a:p>
          <a:p>
            <a:r>
              <a:rPr lang="fi-FI" sz="2400" dirty="0"/>
              <a:t>Ilmailuvalokuvaus</a:t>
            </a:r>
          </a:p>
          <a:p>
            <a:r>
              <a:rPr lang="fi-FI" sz="2400" dirty="0"/>
              <a:t>Kuumailmapallo</a:t>
            </a:r>
          </a:p>
          <a:p>
            <a:r>
              <a:rPr lang="fi-FI" sz="2400" dirty="0"/>
              <a:t>Lennokki</a:t>
            </a:r>
          </a:p>
          <a:p>
            <a:r>
              <a:rPr lang="fi-FI" sz="2400" dirty="0"/>
              <a:t>Laskuvarjo</a:t>
            </a:r>
          </a:p>
          <a:p>
            <a:r>
              <a:rPr lang="fi-FI" sz="2400" dirty="0"/>
              <a:t>Mekaanikko</a:t>
            </a:r>
          </a:p>
          <a:p>
            <a:r>
              <a:rPr lang="fi-FI" sz="2400" dirty="0"/>
              <a:t>Moottorilento</a:t>
            </a:r>
          </a:p>
          <a:p>
            <a:r>
              <a:rPr lang="fi-FI" sz="2400" dirty="0"/>
              <a:t>Moottoripurjelento</a:t>
            </a:r>
          </a:p>
          <a:p>
            <a:r>
              <a:rPr lang="fi-FI" sz="2400" dirty="0"/>
              <a:t>Pienoismallit</a:t>
            </a:r>
          </a:p>
          <a:p>
            <a:r>
              <a:rPr lang="fi-FI" sz="2400" dirty="0"/>
              <a:t>Purjelento</a:t>
            </a:r>
          </a:p>
          <a:p>
            <a:r>
              <a:rPr lang="fi-FI" sz="2400" dirty="0"/>
              <a:t>Riippuliidin</a:t>
            </a:r>
          </a:p>
          <a:p>
            <a:r>
              <a:rPr lang="fi-FI" sz="2400" dirty="0"/>
              <a:t>Taitolento</a:t>
            </a:r>
          </a:p>
          <a:p>
            <a:r>
              <a:rPr lang="fi-FI" sz="2400" dirty="0"/>
              <a:t>Ultrakevyt</a:t>
            </a:r>
          </a:p>
          <a:p>
            <a:r>
              <a:rPr lang="fi-FI" sz="2400" dirty="0"/>
              <a:t>Varjoliidin</a:t>
            </a:r>
          </a:p>
          <a:p>
            <a:r>
              <a:rPr lang="fi-FI" sz="2400" dirty="0"/>
              <a:t>Virtuaalilentäminen</a:t>
            </a:r>
          </a:p>
          <a:p>
            <a:endParaRPr lang="fi-FI" sz="2400" dirty="0"/>
          </a:p>
          <a:p>
            <a:endParaRPr lang="en-FI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65654C-E0BA-47BD-81FF-88D91206B9C0}"/>
              </a:ext>
            </a:extLst>
          </p:cNvPr>
          <p:cNvSpPr txBox="1"/>
          <p:nvPr/>
        </p:nvSpPr>
        <p:spPr>
          <a:xfrm>
            <a:off x="3581400" y="3840166"/>
            <a:ext cx="3664754" cy="1181493"/>
          </a:xfrm>
          <a:prstGeom prst="rect">
            <a:avLst/>
          </a:prstGeom>
          <a:noFill/>
        </p:spPr>
        <p:txBody>
          <a:bodyPr wrap="square" numCol="3">
            <a:noAutofit/>
          </a:bodyPr>
          <a:lstStyle/>
          <a:p>
            <a:pPr algn="ctr"/>
            <a:endParaRPr lang="fi-FI" sz="1100" dirty="0"/>
          </a:p>
        </p:txBody>
      </p:sp>
      <p:sp>
        <p:nvSpPr>
          <p:cNvPr id="18" name=" 1">
            <a:extLst>
              <a:ext uri="{FF2B5EF4-FFF2-40B4-BE49-F238E27FC236}">
                <a16:creationId xmlns:a16="http://schemas.microsoft.com/office/drawing/2014/main" id="{9F66ECE6-4F2F-402F-94FC-E55DEDEFE74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66756" y="312617"/>
            <a:ext cx="9250981" cy="1325563"/>
          </a:xfrm>
        </p:spPr>
        <p:txBody>
          <a:bodyPr vert="horz" wrap="square" lIns="83606" tIns="41803" rIns="83606" bIns="41803" rtlCol="0" anchor="ctr" anchorCtr="0">
            <a:noAutofit/>
          </a:bodyPr>
          <a:lstStyle/>
          <a:p>
            <a:r>
              <a:rPr lang="fi-FI" sz="3629" dirty="0">
                <a:solidFill>
                  <a:srgbClr val="009FE3"/>
                </a:solidFill>
                <a:latin typeface="Calibri" panose="020F0502020204030204" pitchFamily="34" charset="0"/>
              </a:rPr>
              <a:t>Ilmailua voi harrastaa monella tavalla!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>
            <a:extLst>
              <a:ext uri="{FF2B5EF4-FFF2-40B4-BE49-F238E27FC236}">
                <a16:creationId xmlns:a16="http://schemas.microsoft.com/office/drawing/2014/main" id="{45B9F26A-E0C9-4B15-A7D4-36C2E392D80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04048" y="213988"/>
            <a:ext cx="9271229" cy="1325563"/>
          </a:xfrm>
        </p:spPr>
        <p:txBody>
          <a:bodyPr anchor="ctr">
            <a:normAutofit/>
          </a:bodyPr>
          <a:lstStyle/>
          <a:p>
            <a:pPr lvl="0"/>
            <a:r>
              <a:rPr lang="fi-FI" dirty="0"/>
              <a:t>Lentokoneen kyydissä huomioitavaa!</a:t>
            </a:r>
          </a:p>
        </p:txBody>
      </p:sp>
      <p:pic>
        <p:nvPicPr>
          <p:cNvPr id="13" name="Picture 12" descr="A picture containing outdoor, road, sitting, person&#10;&#10;Description automatically generated">
            <a:extLst>
              <a:ext uri="{FF2B5EF4-FFF2-40B4-BE49-F238E27FC236}">
                <a16:creationId xmlns:a16="http://schemas.microsoft.com/office/drawing/2014/main" id="{DDA384C3-00BE-4E33-855B-8F1E5E06C2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25625"/>
            <a:ext cx="5801784" cy="4351338"/>
          </a:xfrm>
          <a:prstGeom prst="rect">
            <a:avLst/>
          </a:prstGeom>
          <a:noFill/>
        </p:spPr>
      </p:pic>
      <p:sp>
        <p:nvSpPr>
          <p:cNvPr id="3" name=" 2">
            <a:extLst>
              <a:ext uri="{FF2B5EF4-FFF2-40B4-BE49-F238E27FC236}">
                <a16:creationId xmlns:a16="http://schemas.microsoft.com/office/drawing/2014/main" id="{C13D26EF-1C28-4E50-B93F-58C04F88A052}"/>
              </a:ext>
            </a:extLst>
          </p:cNvPr>
          <p:cNvSpPr txBox="1">
            <a:spLocks noGrp="1"/>
          </p:cNvSpPr>
          <p:nvPr>
            <p:ph idx="13"/>
          </p:nvPr>
        </p:nvSpPr>
        <p:spPr>
          <a:xfrm>
            <a:off x="550544" y="1825625"/>
            <a:ext cx="5343819" cy="4351338"/>
          </a:xfrm>
        </p:spPr>
        <p:txBody>
          <a:bodyPr>
            <a:normAutofit/>
          </a:bodyPr>
          <a:lstStyle/>
          <a:p>
            <a:pPr marL="457200" lvl="0" indent="-457200">
              <a:buSzPct val="45000"/>
              <a:buFont typeface="Arial" panose="020B0604020202020204" pitchFamily="34" charset="0"/>
              <a:buChar char="•"/>
            </a:pPr>
            <a:r>
              <a:rPr lang="fi-FI" dirty="0"/>
              <a:t>Älä koske mihinkään ilman lupaa</a:t>
            </a:r>
          </a:p>
          <a:p>
            <a:pPr marL="457200" lvl="0" indent="-457200">
              <a:buSzPct val="45000"/>
              <a:buFont typeface="Arial" panose="020B0604020202020204" pitchFamily="34" charset="0"/>
              <a:buChar char="•"/>
            </a:pPr>
            <a:r>
              <a:rPr lang="fi-FI" dirty="0"/>
              <a:t>Kysele, seuraa ilmatilaa!</a:t>
            </a:r>
          </a:p>
          <a:p>
            <a:pPr marL="457200" lvl="0" indent="-457200">
              <a:buSzPct val="45000"/>
              <a:buFont typeface="Arial" panose="020B0604020202020204" pitchFamily="34" charset="0"/>
              <a:buChar char="•"/>
            </a:pPr>
            <a:r>
              <a:rPr lang="fi-FI" dirty="0"/>
              <a:t>Jos tulee huono olo, sano heti lentäjälle</a:t>
            </a:r>
          </a:p>
          <a:p>
            <a:pPr marL="457200" lvl="0" indent="-457200">
              <a:buSzPct val="45000"/>
              <a:buFont typeface="Arial" panose="020B0604020202020204" pitchFamily="34" charset="0"/>
              <a:buChar char="•"/>
            </a:pPr>
            <a:r>
              <a:rPr lang="fi-FI" dirty="0"/>
              <a:t>Laskuun tultaessa anna lentäjälle keskittymisrauha</a:t>
            </a:r>
          </a:p>
        </p:txBody>
      </p:sp>
      <p:sp>
        <p:nvSpPr>
          <p:cNvPr id="4" name="Date Placeholder 3" hidden="1">
            <a:extLst>
              <a:ext uri="{FF2B5EF4-FFF2-40B4-BE49-F238E27FC236}">
                <a16:creationId xmlns:a16="http://schemas.microsoft.com/office/drawing/2014/main" id="{5C05056C-4F5C-4D79-8DCB-F36ED327E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spcAft>
                <a:spcPts val="600"/>
              </a:spcAft>
            </a:pPr>
            <a:fld id="{68E3039A-26AE-40BA-958B-5B83334567EA}" type="datetimeFigureOut">
              <a:rPr lang="en-FI" smtClean="0"/>
              <a:pPr lvl="0">
                <a:spcAft>
                  <a:spcPts val="600"/>
                </a:spcAft>
              </a:pPr>
              <a:t>06/03/2026</a:t>
            </a:fld>
            <a:endParaRPr lang="fi-FI"/>
          </a:p>
        </p:txBody>
      </p:sp>
      <p:sp>
        <p:nvSpPr>
          <p:cNvPr id="5" name="Slide Number Placeholder 4" hidden="1">
            <a:extLst>
              <a:ext uri="{FF2B5EF4-FFF2-40B4-BE49-F238E27FC236}">
                <a16:creationId xmlns:a16="http://schemas.microsoft.com/office/drawing/2014/main" id="{0E1B0F21-A95A-454B-BBA1-4DF6CB14E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spcAft>
                <a:spcPts val="600"/>
              </a:spcAft>
            </a:pPr>
            <a:fld id="{7CC28BBB-86B4-48CD-BE0D-963BAABF12F4}" type="slidenum">
              <a:rPr lang="en-FI" smtClean="0"/>
              <a:pPr lvl="0">
                <a:spcAft>
                  <a:spcPts val="600"/>
                </a:spcAft>
              </a:pPr>
              <a:t>7</a:t>
            </a:fld>
            <a:endParaRPr lang="fi-FI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35CB6DB-8219-4EB9-9EA5-BC3A2A84D73F}"/>
              </a:ext>
            </a:extLst>
          </p:cNvPr>
          <p:cNvSpPr txBox="1"/>
          <p:nvPr/>
        </p:nvSpPr>
        <p:spPr>
          <a:xfrm>
            <a:off x="393895" y="5655212"/>
            <a:ext cx="116249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100" dirty="0"/>
              <a:t>Kuvat:</a:t>
            </a:r>
          </a:p>
          <a:p>
            <a:r>
              <a:rPr lang="fi-FI" sz="1100" dirty="0"/>
              <a:t>Wikipedia CCL</a:t>
            </a:r>
          </a:p>
          <a:p>
            <a:r>
              <a:rPr lang="fi-FI" sz="1100" dirty="0"/>
              <a:t>Pixabay</a:t>
            </a:r>
          </a:p>
          <a:p>
            <a:r>
              <a:rPr lang="fi-FI" sz="1100" dirty="0"/>
              <a:t>GettyImages</a:t>
            </a:r>
          </a:p>
          <a:p>
            <a:r>
              <a:rPr lang="fi-FI" sz="1100" dirty="0"/>
              <a:t>Sami Mäntyharju</a:t>
            </a:r>
          </a:p>
          <a:p>
            <a:r>
              <a:rPr lang="fi-FI" sz="1100" dirty="0"/>
              <a:t>Timo Hyvönen</a:t>
            </a:r>
            <a:endParaRPr lang="en-FI" sz="1100" dirty="0"/>
          </a:p>
        </p:txBody>
      </p:sp>
    </p:spTree>
    <p:extLst>
      <p:ext uri="{BB962C8B-B14F-4D97-AF65-F5344CB8AC3E}">
        <p14:creationId xmlns:p14="http://schemas.microsoft.com/office/powerpoint/2010/main" val="18446999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-te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39EEF184-FECD-4E56-914D-2151BBC3251F}" vid="{89A6B718-28AB-4360-B343-1103EDF0761B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176</Words>
  <Application>Microsoft Office PowerPoint</Application>
  <PresentationFormat>Laajakuva</PresentationFormat>
  <Paragraphs>61</Paragraphs>
  <Slides>8</Slides>
  <Notes>5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13" baseType="lpstr">
      <vt:lpstr>Arial</vt:lpstr>
      <vt:lpstr>Calibri</vt:lpstr>
      <vt:lpstr>Liberation Sans</vt:lpstr>
      <vt:lpstr>Nexa Bold</vt:lpstr>
      <vt:lpstr>Office-teema</vt:lpstr>
      <vt:lpstr>SIL Eagles</vt:lpstr>
      <vt:lpstr>Ilmailun historia</vt:lpstr>
      <vt:lpstr>Lentokoneet ovat kehittyneet huimasti </vt:lpstr>
      <vt:lpstr>Erilaisia lentokoneita</vt:lpstr>
      <vt:lpstr>Kuinka lentokone pysyy ilmassa?</vt:lpstr>
      <vt:lpstr>Ilmailua voi harrastaa monella tavalla!</vt:lpstr>
      <vt:lpstr>Lentokoneen kyydissä huomioitavaa!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SIL Eagles</dc:title>
  <dc:creator>Timo Hyvönen</dc:creator>
  <cp:lastModifiedBy>Kirsi Seppälä</cp:lastModifiedBy>
  <cp:revision>7</cp:revision>
  <dcterms:created xsi:type="dcterms:W3CDTF">2020-07-05T14:19:37Z</dcterms:created>
  <dcterms:modified xsi:type="dcterms:W3CDTF">2026-06-03T11:27:15Z</dcterms:modified>
</cp:coreProperties>
</file>