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9" r:id="rId10"/>
    <p:sldId id="278" r:id="rId11"/>
    <p:sldId id="280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E0"/>
    <a:srgbClr val="009FE3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257C9-E952-414F-B0BB-371A5A6DE13F}" v="20" dt="2026-09-23T08:03:22.8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41" autoAdjust="0"/>
    <p:restoredTop sz="96801" autoAdjust="0"/>
  </p:normalViewPr>
  <p:slideViewPr>
    <p:cSldViewPr snapToGrid="0" showGuides="1">
      <p:cViewPr varScale="1">
        <p:scale>
          <a:sx n="108" d="100"/>
          <a:sy n="108" d="100"/>
        </p:scale>
        <p:origin x="744" y="184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640E2-175C-4A33-A786-ED9BE1E6F7F7}" type="datetimeFigureOut">
              <a:rPr lang="fi-FI" smtClean="0"/>
              <a:t>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3775A-A326-492E-9241-8514A2E7DD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32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2E125DA-37FD-43B8-8450-6841A6C13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9971" y="2353348"/>
            <a:ext cx="6950101" cy="1749175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9DE0"/>
                </a:solidFill>
                <a:latin typeface="Nexa Bold" panose="02000000000000000000" pitchFamily="50" charset="0"/>
              </a:defRPr>
            </a:lvl1pPr>
          </a:lstStyle>
          <a:p>
            <a:r>
              <a:rPr lang="en-US" dirty="0"/>
              <a:t>OTSIKKO ISOLLA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9971" y="4401556"/>
            <a:ext cx="69501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A5B33-180A-4337-AB22-36BCF8E3253F}" type="datetime1">
              <a:rPr lang="fi-FI" smtClean="0"/>
              <a:t>2.10.2026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8F29B873-5FFF-401F-9F83-9962DF69F9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0405" y="426970"/>
            <a:ext cx="16383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67775"/>
            <a:ext cx="6938236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  <a:latin typeface="Calibri" panose="020F0502020204030204" pitchFamily="34" charset="0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03275"/>
            <a:ext cx="8359027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A563-C58A-4C20-AE11-759DE303A11B}" type="datetime1">
              <a:rPr lang="fi-FI" smtClean="0"/>
              <a:t>2.10.2026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53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13986"/>
            <a:ext cx="6953422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dirty="0">
                <a:solidFill>
                  <a:srgbClr val="009FE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25625"/>
            <a:ext cx="4963798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B225-4449-46A7-BF90-A29212A20AD6}" type="datetime1">
              <a:rPr lang="fi-FI" smtClean="0"/>
              <a:t>2.10.2026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81123" y="1825625"/>
            <a:ext cx="30861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objekti</a:t>
            </a:r>
          </a:p>
        </p:txBody>
      </p:sp>
    </p:spTree>
    <p:extLst>
      <p:ext uri="{BB962C8B-B14F-4D97-AF65-F5344CB8AC3E}">
        <p14:creationId xmlns:p14="http://schemas.microsoft.com/office/powerpoint/2010/main" val="67885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276" y="2103437"/>
            <a:ext cx="8411234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DE0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2275" y="3429000"/>
            <a:ext cx="8411234" cy="265440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2A0-667B-479E-8013-342517FC4B00}" type="datetime1">
              <a:rPr lang="fi-FI" smtClean="0"/>
              <a:t>2.10.2026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9144000" cy="19755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kuva</a:t>
            </a:r>
          </a:p>
        </p:txBody>
      </p:sp>
    </p:spTree>
    <p:extLst>
      <p:ext uri="{BB962C8B-B14F-4D97-AF65-F5344CB8AC3E}">
        <p14:creationId xmlns:p14="http://schemas.microsoft.com/office/powerpoint/2010/main" val="75663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9397" y="136524"/>
            <a:ext cx="6997253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9397" y="1825625"/>
            <a:ext cx="5000004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4A07-8443-4EAF-9C9F-A340083DE845}" type="datetime1">
              <a:rPr lang="fi-FI" smtClean="0"/>
              <a:t>2.10.2026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66704" y="182562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3831FB-F6E4-4579-8F63-30323D354D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666704" y="405056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557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F1AEAC3-C963-4AA0-B71A-A3B9FC0D3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1511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5914" y="1709739"/>
            <a:ext cx="754467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72C7-6E80-4D60-BDA0-78F38576EE3C}" type="datetime1">
              <a:rPr lang="fi-FI" smtClean="0"/>
              <a:t>2.10.2026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01CFA34A-0DBA-4EFB-B901-165C94DB29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79" y="236765"/>
            <a:ext cx="972217" cy="8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BA90F-CC73-4842-9547-E1E2E458FE4C}" type="datetime1">
              <a:rPr lang="fi-FI" smtClean="0"/>
              <a:t>2.10.2026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3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F163-A9E2-45DA-8565-AD89FB3E6350}" type="datetime1">
              <a:rPr lang="fi-FI" smtClean="0"/>
              <a:t>2.10.2026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5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4D2A3C08-DB99-40A9-BF7F-40AEFF015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22" y="2861926"/>
            <a:ext cx="5692462" cy="397269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80DB7C-78CA-4246-95AE-435BEC582F25}"/>
              </a:ext>
            </a:extLst>
          </p:cNvPr>
          <p:cNvSpPr txBox="1"/>
          <p:nvPr userDrawn="1"/>
        </p:nvSpPr>
        <p:spPr>
          <a:xfrm>
            <a:off x="2760203" y="2265617"/>
            <a:ext cx="3786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Kiitos!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500AC05-606D-4798-ADF4-559718D18A34}"/>
              </a:ext>
            </a:extLst>
          </p:cNvPr>
          <p:cNvSpPr txBox="1"/>
          <p:nvPr userDrawn="1"/>
        </p:nvSpPr>
        <p:spPr>
          <a:xfrm>
            <a:off x="0" y="308805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Helsinki-Malmin lentoasema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00700 Helsinki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EE6D27B-8A95-467F-8842-7CC30AE58C62}"/>
              </a:ext>
            </a:extLst>
          </p:cNvPr>
          <p:cNvSpPr/>
          <p:nvPr userDrawn="1"/>
        </p:nvSpPr>
        <p:spPr>
          <a:xfrm>
            <a:off x="3545602" y="3904311"/>
            <a:ext cx="2044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3BF0610-FC78-48EF-8E6A-513F44CB08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0808" y="4608297"/>
            <a:ext cx="229495" cy="22949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40EC97E-9395-4F94-84B6-4D72B521C4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41501" y="4519005"/>
            <a:ext cx="325360" cy="3187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7BB9742-51E5-42B5-8CC9-3204E0A5B0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45355" y="4547286"/>
            <a:ext cx="269718" cy="30098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A45565D-7CBB-46FE-B1B8-C8BB91C84C75}"/>
              </a:ext>
            </a:extLst>
          </p:cNvPr>
          <p:cNvSpPr txBox="1"/>
          <p:nvPr userDrawn="1"/>
        </p:nvSpPr>
        <p:spPr>
          <a:xfrm>
            <a:off x="4707113" y="4603322"/>
            <a:ext cx="1075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4A197E4-5681-4754-9002-D7F0081097F5}"/>
              </a:ext>
            </a:extLst>
          </p:cNvPr>
          <p:cNvSpPr txBox="1"/>
          <p:nvPr userDrawn="1"/>
        </p:nvSpPr>
        <p:spPr>
          <a:xfrm>
            <a:off x="2732610" y="4571276"/>
            <a:ext cx="1704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6164C30-52F8-4627-BB15-9A1D54911609}"/>
              </a:ext>
            </a:extLst>
          </p:cNvPr>
          <p:cNvSpPr txBox="1"/>
          <p:nvPr userDrawn="1"/>
        </p:nvSpPr>
        <p:spPr>
          <a:xfrm>
            <a:off x="6196654" y="4603322"/>
            <a:ext cx="150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6" name="Kuva 15" descr="sil logo cyan.png">
            <a:extLst>
              <a:ext uri="{FF2B5EF4-FFF2-40B4-BE49-F238E27FC236}">
                <a16:creationId xmlns:a16="http://schemas.microsoft.com/office/drawing/2014/main" id="{DDF31106-EF01-4A91-89F6-DB2B034309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0" y="1005344"/>
            <a:ext cx="1277179" cy="1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1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8034" y="224204"/>
            <a:ext cx="6938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34" y="1674485"/>
            <a:ext cx="8359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2D4DEA-DEAF-4E73-A894-81773ABD7411}" type="datetime1">
              <a:rPr lang="fi-FI" smtClean="0"/>
              <a:t>2.10.2026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fi-FI"/>
              <a:t>Jari Lehti Laji- ja valmennuspäällikkö      Suomen Ilmailuliitto 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5EA4835-AE28-456F-B73C-84B837548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0ADF3EE-3830-423E-8D88-5F593470A4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018" y="206701"/>
            <a:ext cx="1030727" cy="9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82" r:id="rId4"/>
    <p:sldLayoutId id="2147483669" r:id="rId5"/>
    <p:sldLayoutId id="2147483663" r:id="rId6"/>
    <p:sldLayoutId id="2147483667" r:id="rId7"/>
    <p:sldLayoutId id="2147483666" r:id="rId8"/>
    <p:sldLayoutId id="2147483683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5ABF5-16C8-464B-AD66-6037F87EE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762" y="2297526"/>
            <a:ext cx="6950101" cy="790371"/>
          </a:xfrm>
        </p:spPr>
        <p:txBody>
          <a:bodyPr>
            <a:normAutofit fontScale="90000"/>
          </a:bodyPr>
          <a:lstStyle/>
          <a:p>
            <a:r>
              <a:rPr lang="en-US" sz="3600" dirty="0" err="1"/>
              <a:t>Yleis</a:t>
            </a:r>
            <a:r>
              <a:rPr lang="en-US" sz="3600" dirty="0"/>
              <a:t>- ja </a:t>
            </a:r>
            <a:r>
              <a:rPr lang="en-US" sz="3600" dirty="0" err="1"/>
              <a:t>harrasteilmailun</a:t>
            </a:r>
            <a:r>
              <a:rPr lang="en-US" sz="3600" dirty="0"/>
              <a:t> </a:t>
            </a:r>
            <a:r>
              <a:rPr lang="en-US" sz="3600" dirty="0" err="1"/>
              <a:t>onnettomuuksia</a:t>
            </a:r>
            <a:r>
              <a:rPr lang="en-US" sz="3600" dirty="0"/>
              <a:t> 2025–2026</a:t>
            </a:r>
            <a:endParaRPr lang="fi-FI" sz="36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52E52EA-9CEF-4F63-BE23-02B74297B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7763" y="3579365"/>
            <a:ext cx="6950100" cy="1655762"/>
          </a:xfrm>
        </p:spPr>
        <p:txBody>
          <a:bodyPr>
            <a:normAutofit/>
          </a:bodyPr>
          <a:lstStyle/>
          <a:p>
            <a:r>
              <a:rPr lang="en-US" dirty="0" err="1"/>
              <a:t>Poiminnat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Traficomin</a:t>
            </a:r>
            <a:r>
              <a:rPr lang="en-US" dirty="0"/>
              <a:t> </a:t>
            </a:r>
            <a:r>
              <a:rPr lang="en-US" dirty="0" err="1"/>
              <a:t>tilastot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Onnettomuustutkintakeskuksen</a:t>
            </a:r>
            <a:r>
              <a:rPr lang="en-US" dirty="0"/>
              <a:t> (OTKES) </a:t>
            </a:r>
            <a:r>
              <a:rPr lang="en-US" dirty="0" err="1"/>
              <a:t>tiedotteet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Viranomaisten</a:t>
            </a:r>
            <a:r>
              <a:rPr lang="en-US" dirty="0"/>
              <a:t> </a:t>
            </a:r>
            <a:r>
              <a:rPr lang="en-US" dirty="0" err="1"/>
              <a:t>esitutkintaraportit</a:t>
            </a:r>
            <a:r>
              <a:rPr lang="en-US" dirty="0"/>
              <a:t>.</a:t>
            </a:r>
            <a:endParaRPr lang="fi-FI" dirty="0"/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2B784C3-3883-7938-D42A-4BD7BAA0F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10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53BC7A7-7084-2C9D-9905-CAB92DB9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2025</a:t>
            </a:r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E16FB0E-CD15-FD1E-2B9C-4EEDF222F98E}"/>
              </a:ext>
            </a:extLst>
          </p:cNvPr>
          <p:cNvSpPr txBox="1"/>
          <p:nvPr/>
        </p:nvSpPr>
        <p:spPr>
          <a:xfrm>
            <a:off x="410932" y="1482362"/>
            <a:ext cx="851008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Traficom: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Yleis</a:t>
            </a:r>
            <a:r>
              <a:rPr lang="en-US" dirty="0"/>
              <a:t>- ja </a:t>
            </a:r>
            <a:r>
              <a:rPr lang="en-US" dirty="0" err="1"/>
              <a:t>harrasteilmailun</a:t>
            </a:r>
            <a:r>
              <a:rPr lang="en-US" dirty="0"/>
              <a:t> </a:t>
            </a:r>
            <a:r>
              <a:rPr lang="en-US" dirty="0" err="1"/>
              <a:t>tilastoon</a:t>
            </a:r>
            <a:r>
              <a:rPr lang="en-US" dirty="0"/>
              <a:t> </a:t>
            </a:r>
            <a:r>
              <a:rPr lang="en-US" dirty="0" err="1"/>
              <a:t>kirjattiin</a:t>
            </a:r>
            <a:r>
              <a:rPr lang="en-US" dirty="0"/>
              <a:t> </a:t>
            </a:r>
            <a:r>
              <a:rPr lang="en-US" dirty="0" err="1"/>
              <a:t>neljä</a:t>
            </a:r>
            <a:r>
              <a:rPr lang="en-US" dirty="0"/>
              <a:t> </a:t>
            </a:r>
            <a:r>
              <a:rPr lang="en-US" dirty="0" err="1"/>
              <a:t>yleisilmailun</a:t>
            </a:r>
            <a:r>
              <a:rPr lang="en-US" dirty="0"/>
              <a:t> ja </a:t>
            </a:r>
            <a:r>
              <a:rPr lang="en-US" dirty="0" err="1"/>
              <a:t>kolme</a:t>
            </a:r>
            <a:r>
              <a:rPr lang="en-US" dirty="0"/>
              <a:t> </a:t>
            </a:r>
            <a:r>
              <a:rPr lang="en-US" dirty="0" err="1"/>
              <a:t>harresteilmailun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ultrakevyet</a:t>
            </a:r>
            <a:r>
              <a:rPr lang="en-US" dirty="0"/>
              <a:t>/</a:t>
            </a:r>
            <a:r>
              <a:rPr lang="en-US" dirty="0" err="1"/>
              <a:t>purjekoneet</a:t>
            </a:r>
            <a:r>
              <a:rPr lang="en-US" dirty="0"/>
              <a:t>) </a:t>
            </a:r>
            <a:r>
              <a:rPr lang="en-US" dirty="0" err="1"/>
              <a:t>onnettomuutta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seitsemän</a:t>
            </a:r>
            <a:r>
              <a:rPr lang="en-US" dirty="0"/>
              <a:t> </a:t>
            </a:r>
            <a:r>
              <a:rPr lang="en-US" dirty="0" err="1"/>
              <a:t>onnettomuutta</a:t>
            </a:r>
            <a:r>
              <a:rPr lang="en-US" dirty="0"/>
              <a:t> </a:t>
            </a:r>
            <a:r>
              <a:rPr lang="en-US" dirty="0" err="1"/>
              <a:t>vastaa</a:t>
            </a:r>
            <a:r>
              <a:rPr lang="en-US" dirty="0"/>
              <a:t> </a:t>
            </a:r>
            <a:r>
              <a:rPr lang="en-US" dirty="0" err="1"/>
              <a:t>kymmenen</a:t>
            </a:r>
            <a:r>
              <a:rPr lang="en-US" dirty="0"/>
              <a:t> </a:t>
            </a:r>
            <a:r>
              <a:rPr lang="en-US" dirty="0" err="1"/>
              <a:t>viimeisen</a:t>
            </a:r>
            <a:r>
              <a:rPr lang="en-US" dirty="0"/>
              <a:t> </a:t>
            </a:r>
            <a:r>
              <a:rPr lang="en-US" dirty="0" err="1"/>
              <a:t>vuoden</a:t>
            </a:r>
            <a:r>
              <a:rPr lang="en-US" dirty="0"/>
              <a:t> </a:t>
            </a:r>
            <a:r>
              <a:rPr lang="en-US" dirty="0" err="1"/>
              <a:t>keskiarvoa</a:t>
            </a:r>
            <a:r>
              <a:rPr lang="en-US" dirty="0"/>
              <a:t> (7,8)</a:t>
            </a:r>
            <a:br>
              <a:rPr lang="en-US" dirty="0"/>
            </a:br>
            <a:endParaRPr lang="en-US" dirty="0"/>
          </a:p>
          <a:p>
            <a:r>
              <a:rPr lang="en-US" dirty="0"/>
              <a:t>- </a:t>
            </a:r>
            <a:r>
              <a:rPr lang="en-US" dirty="0" err="1"/>
              <a:t>Näissä</a:t>
            </a:r>
            <a:r>
              <a:rPr lang="en-US" dirty="0"/>
              <a:t> </a:t>
            </a:r>
            <a:r>
              <a:rPr lang="en-US" dirty="0" err="1"/>
              <a:t>seitsemässä</a:t>
            </a:r>
            <a:r>
              <a:rPr lang="en-US" dirty="0"/>
              <a:t> </a:t>
            </a:r>
            <a:r>
              <a:rPr lang="en-US" dirty="0" err="1"/>
              <a:t>turmassa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tapahtunut</a:t>
            </a:r>
            <a:r>
              <a:rPr lang="en-US" dirty="0"/>
              <a:t> </a:t>
            </a:r>
            <a:r>
              <a:rPr lang="en-US" dirty="0" err="1"/>
              <a:t>yhtään</a:t>
            </a:r>
            <a:r>
              <a:rPr lang="en-US" dirty="0"/>
              <a:t> </a:t>
            </a:r>
            <a:r>
              <a:rPr lang="en-US" dirty="0" err="1"/>
              <a:t>kuolemantapausta</a:t>
            </a:r>
            <a:r>
              <a:rPr lang="en-US" dirty="0"/>
              <a:t>.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7718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C6BDA-2E39-95EC-D557-77B0AE69B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E168BF57-8A24-736E-E5FE-72F6DD92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2025</a:t>
            </a: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732F5FC-21E5-2613-12FA-5A5331E87604}"/>
              </a:ext>
            </a:extLst>
          </p:cNvPr>
          <p:cNvSpPr txBox="1"/>
          <p:nvPr/>
        </p:nvSpPr>
        <p:spPr>
          <a:xfrm>
            <a:off x="576303" y="2520364"/>
            <a:ext cx="8498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- Trike / A-</a:t>
            </a:r>
            <a:r>
              <a:rPr lang="en-US" b="1" dirty="0" err="1"/>
              <a:t>ultrakevyt</a:t>
            </a:r>
            <a:r>
              <a:rPr lang="en-US" b="1" dirty="0"/>
              <a:t> (</a:t>
            </a:r>
            <a:r>
              <a:rPr lang="en-US" b="1" dirty="0" err="1"/>
              <a:t>Jämijärvi</a:t>
            </a:r>
            <a:r>
              <a:rPr lang="en-US" b="1" dirty="0"/>
              <a:t>, 19.7.2025): </a:t>
            </a:r>
            <a:r>
              <a:rPr lang="en-US" dirty="0"/>
              <a:t>1 </a:t>
            </a:r>
            <a:r>
              <a:rPr lang="en-US" dirty="0" err="1"/>
              <a:t>menehtynyt</a:t>
            </a:r>
            <a:r>
              <a:rPr lang="en-US" dirty="0"/>
              <a:t>, 1 </a:t>
            </a:r>
            <a:r>
              <a:rPr lang="en-US" dirty="0" err="1"/>
              <a:t>vakavasti</a:t>
            </a:r>
            <a:r>
              <a:rPr lang="en-US" dirty="0"/>
              <a:t> </a:t>
            </a:r>
            <a:r>
              <a:rPr lang="en-US" dirty="0" err="1"/>
              <a:t>loukkaantunut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 err="1"/>
              <a:t>Kaksipaikkainen</a:t>
            </a:r>
            <a:r>
              <a:rPr lang="en-US" dirty="0"/>
              <a:t> Pegasus Quik -trike </a:t>
            </a:r>
            <a:r>
              <a:rPr lang="en-US" dirty="0" err="1"/>
              <a:t>syöksyi</a:t>
            </a:r>
            <a:r>
              <a:rPr lang="en-US" dirty="0"/>
              <a:t> </a:t>
            </a:r>
            <a:r>
              <a:rPr lang="en-US" dirty="0" err="1"/>
              <a:t>maahan</a:t>
            </a:r>
            <a:r>
              <a:rPr lang="en-US" dirty="0"/>
              <a:t> </a:t>
            </a:r>
            <a:r>
              <a:rPr lang="en-US" dirty="0" err="1"/>
              <a:t>lähestymisen</a:t>
            </a:r>
            <a:r>
              <a:rPr lang="en-US" dirty="0"/>
              <a:t> </a:t>
            </a:r>
            <a:r>
              <a:rPr lang="en-US" dirty="0" err="1"/>
              <a:t>aikana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Tapaus</a:t>
            </a:r>
            <a:r>
              <a:rPr lang="en-US" dirty="0"/>
              <a:t> </a:t>
            </a:r>
            <a:r>
              <a:rPr lang="en-US" dirty="0" err="1"/>
              <a:t>jäi</a:t>
            </a:r>
            <a:r>
              <a:rPr lang="en-US" dirty="0"/>
              <a:t> </a:t>
            </a:r>
            <a:r>
              <a:rPr lang="en-US" dirty="0" err="1"/>
              <a:t>virallisen</a:t>
            </a:r>
            <a:r>
              <a:rPr lang="en-US" dirty="0"/>
              <a:t> </a:t>
            </a:r>
            <a:r>
              <a:rPr lang="en-US" dirty="0" err="1"/>
              <a:t>tilaston</a:t>
            </a:r>
            <a:r>
              <a:rPr lang="en-US" dirty="0"/>
              <a:t> </a:t>
            </a:r>
            <a:r>
              <a:rPr lang="en-US" dirty="0" err="1"/>
              <a:t>ulkopuolelle</a:t>
            </a:r>
            <a:r>
              <a:rPr lang="en-US" dirty="0"/>
              <a:t>, </a:t>
            </a:r>
            <a:r>
              <a:rPr lang="en-US" dirty="0" err="1"/>
              <a:t>koska</a:t>
            </a:r>
            <a:r>
              <a:rPr lang="en-US" dirty="0"/>
              <a:t> </a:t>
            </a:r>
            <a:r>
              <a:rPr lang="en-US" dirty="0" err="1"/>
              <a:t>kyseessä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rekisteröimätön</a:t>
            </a:r>
            <a:r>
              <a:rPr lang="en-US" dirty="0"/>
              <a:t> </a:t>
            </a:r>
            <a:r>
              <a:rPr lang="en-US" dirty="0" err="1"/>
              <a:t>laite</a:t>
            </a:r>
            <a:r>
              <a:rPr lang="en-US" dirty="0"/>
              <a:t>. </a:t>
            </a:r>
          </a:p>
          <a:p>
            <a:r>
              <a:rPr lang="en-US" dirty="0" err="1"/>
              <a:t>Poliisin</a:t>
            </a:r>
            <a:r>
              <a:rPr lang="en-US" dirty="0"/>
              <a:t> </a:t>
            </a:r>
            <a:r>
              <a:rPr lang="en-US" dirty="0" err="1"/>
              <a:t>tutkinnassa</a:t>
            </a:r>
            <a:r>
              <a:rPr lang="en-US" dirty="0"/>
              <a:t> </a:t>
            </a:r>
            <a:r>
              <a:rPr lang="en-US" dirty="0" err="1"/>
              <a:t>vahvimmaksi</a:t>
            </a:r>
            <a:r>
              <a:rPr lang="en-US" dirty="0"/>
              <a:t> </a:t>
            </a:r>
            <a:r>
              <a:rPr lang="en-US" dirty="0" err="1"/>
              <a:t>syyksi</a:t>
            </a:r>
            <a:r>
              <a:rPr lang="en-US" dirty="0"/>
              <a:t> </a:t>
            </a:r>
            <a:r>
              <a:rPr lang="en-US" dirty="0" err="1"/>
              <a:t>varmistui</a:t>
            </a:r>
            <a:r>
              <a:rPr lang="en-US" dirty="0"/>
              <a:t> </a:t>
            </a:r>
            <a:r>
              <a:rPr lang="en-US" dirty="0" err="1"/>
              <a:t>lentäjän</a:t>
            </a:r>
            <a:r>
              <a:rPr lang="en-US" dirty="0"/>
              <a:t> </a:t>
            </a:r>
            <a:r>
              <a:rPr lang="en-US" dirty="0" err="1"/>
              <a:t>lennonaikainen</a:t>
            </a:r>
            <a:r>
              <a:rPr lang="en-US" dirty="0"/>
              <a:t> </a:t>
            </a:r>
            <a:r>
              <a:rPr lang="en-US" dirty="0" err="1"/>
              <a:t>sairauskohtaus</a:t>
            </a:r>
            <a:r>
              <a:rPr lang="en-US" dirty="0"/>
              <a:t> (</a:t>
            </a:r>
            <a:r>
              <a:rPr lang="en-US" dirty="0" err="1"/>
              <a:t>inkapasitaatio</a:t>
            </a:r>
            <a:r>
              <a:rPr lang="en-US" dirty="0"/>
              <a:t>).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 </a:t>
            </a:r>
            <a:r>
              <a:rPr lang="en-US" b="1" dirty="0" err="1"/>
              <a:t>Moottoroitu</a:t>
            </a:r>
            <a:r>
              <a:rPr lang="en-US" b="1" dirty="0"/>
              <a:t> </a:t>
            </a:r>
            <a:r>
              <a:rPr lang="en-US" b="1" dirty="0" err="1"/>
              <a:t>varjoliidin</a:t>
            </a:r>
            <a:r>
              <a:rPr lang="en-US" b="1" dirty="0"/>
              <a:t> (</a:t>
            </a:r>
            <a:r>
              <a:rPr lang="en-US" b="1" dirty="0" err="1"/>
              <a:t>Puolanka</a:t>
            </a:r>
            <a:r>
              <a:rPr lang="en-US" b="1" dirty="0"/>
              <a:t>, 29.8.2025): </a:t>
            </a:r>
            <a:r>
              <a:rPr lang="en-US" dirty="0" err="1"/>
              <a:t>Lentäjä</a:t>
            </a:r>
            <a:r>
              <a:rPr lang="en-US" dirty="0"/>
              <a:t> </a:t>
            </a:r>
            <a:r>
              <a:rPr lang="en-US" dirty="0" err="1"/>
              <a:t>loukkaantui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Kova </a:t>
            </a:r>
            <a:r>
              <a:rPr lang="en-US" dirty="0" err="1"/>
              <a:t>alastulo</a:t>
            </a:r>
            <a:r>
              <a:rPr lang="en-US" dirty="0"/>
              <a:t>, “</a:t>
            </a:r>
            <a:r>
              <a:rPr lang="en-US" dirty="0" err="1"/>
              <a:t>putoaminen</a:t>
            </a:r>
            <a:r>
              <a:rPr lang="en-US" dirty="0"/>
              <a:t>” 20–30 </a:t>
            </a:r>
            <a:r>
              <a:rPr lang="en-US" dirty="0" err="1"/>
              <a:t>metrin</a:t>
            </a:r>
            <a:r>
              <a:rPr lang="en-US" dirty="0"/>
              <a:t> </a:t>
            </a:r>
            <a:r>
              <a:rPr lang="en-US" dirty="0" err="1"/>
              <a:t>korkeudesta</a:t>
            </a:r>
            <a:r>
              <a:rPr lang="en-US" dirty="0"/>
              <a:t>. </a:t>
            </a:r>
            <a:r>
              <a:rPr lang="en-US" dirty="0" err="1"/>
              <a:t>Varjoliitotoiminta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sisälly</a:t>
            </a:r>
            <a:r>
              <a:rPr lang="en-US" dirty="0"/>
              <a:t> </a:t>
            </a:r>
            <a:r>
              <a:rPr lang="en-US" dirty="0" err="1"/>
              <a:t>Traficomin</a:t>
            </a:r>
            <a:r>
              <a:rPr lang="en-US" dirty="0"/>
              <a:t> </a:t>
            </a:r>
            <a:r>
              <a:rPr lang="en-US" dirty="0" err="1"/>
              <a:t>lentokonepohjaiseen</a:t>
            </a:r>
            <a:r>
              <a:rPr lang="en-US" dirty="0"/>
              <a:t> </a:t>
            </a:r>
            <a:r>
              <a:rPr lang="en-US" dirty="0" err="1"/>
              <a:t>perustilastoon</a:t>
            </a:r>
            <a:r>
              <a:rPr lang="en-US" dirty="0"/>
              <a:t>.</a:t>
            </a:r>
            <a:endParaRPr lang="fi-FI" dirty="0"/>
          </a:p>
          <a:p>
            <a:pPr lvl="0"/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3D918029-6499-5C29-5B50-CD90100582BD}"/>
              </a:ext>
            </a:extLst>
          </p:cNvPr>
          <p:cNvSpPr txBox="1"/>
          <p:nvPr/>
        </p:nvSpPr>
        <p:spPr>
          <a:xfrm>
            <a:off x="637775" y="1775012"/>
            <a:ext cx="661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Virallisen</a:t>
            </a:r>
            <a:r>
              <a:rPr lang="en-US" b="1" dirty="0"/>
              <a:t> </a:t>
            </a:r>
            <a:r>
              <a:rPr lang="en-US" b="1" dirty="0" err="1"/>
              <a:t>siviilitilaston</a:t>
            </a:r>
            <a:r>
              <a:rPr lang="en-US" b="1" dirty="0"/>
              <a:t> </a:t>
            </a:r>
            <a:r>
              <a:rPr lang="en-US" b="1" dirty="0" err="1"/>
              <a:t>ulkopuolelle</a:t>
            </a:r>
            <a:r>
              <a:rPr lang="en-US" b="1" dirty="0"/>
              <a:t> </a:t>
            </a:r>
            <a:r>
              <a:rPr lang="en-US" b="1" dirty="0" err="1"/>
              <a:t>jääneet</a:t>
            </a:r>
            <a:r>
              <a:rPr lang="en-US" b="1" dirty="0"/>
              <a:t> </a:t>
            </a:r>
            <a:r>
              <a:rPr lang="en-US" b="1" dirty="0" err="1"/>
              <a:t>vuoden</a:t>
            </a:r>
            <a:r>
              <a:rPr lang="en-US" b="1" dirty="0"/>
              <a:t> 2025 </a:t>
            </a:r>
            <a:r>
              <a:rPr lang="en-US" b="1" dirty="0" err="1"/>
              <a:t>tapaukset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6781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D0E99-E921-390E-0188-A7B47BC49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A387AD36-A177-D57C-4EC4-13A109B6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2025</a:t>
            </a: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F28A844-8E9D-F552-EF00-A6A790BC4500}"/>
              </a:ext>
            </a:extLst>
          </p:cNvPr>
          <p:cNvSpPr txBox="1"/>
          <p:nvPr/>
        </p:nvSpPr>
        <p:spPr>
          <a:xfrm>
            <a:off x="576303" y="2520364"/>
            <a:ext cx="84985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err="1"/>
              <a:t>Laskuvarjohyppy</a:t>
            </a:r>
            <a:r>
              <a:rPr lang="en-US" b="1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Vuonna</a:t>
            </a:r>
            <a:r>
              <a:rPr lang="en-US" dirty="0"/>
              <a:t> 2025 </a:t>
            </a:r>
            <a:r>
              <a:rPr lang="en-US" dirty="0" err="1"/>
              <a:t>suoritettiin</a:t>
            </a:r>
            <a:r>
              <a:rPr lang="en-US" dirty="0"/>
              <a:t> </a:t>
            </a:r>
            <a:r>
              <a:rPr lang="en-US" dirty="0" err="1"/>
              <a:t>kaikkiaan</a:t>
            </a:r>
            <a:r>
              <a:rPr lang="en-US" dirty="0"/>
              <a:t> 33 121 </a:t>
            </a:r>
            <a:r>
              <a:rPr lang="en-US" dirty="0" err="1"/>
              <a:t>hyppyä</a:t>
            </a:r>
            <a:r>
              <a:rPr lang="en-US" dirty="0"/>
              <a:t> ja 195 </a:t>
            </a:r>
            <a:r>
              <a:rPr lang="en-US" dirty="0" err="1"/>
              <a:t>turvallisuusilmoitusta</a:t>
            </a:r>
            <a:r>
              <a:rPr lang="en-US" dirty="0"/>
              <a:t>, </a:t>
            </a:r>
            <a:r>
              <a:rPr lang="en-US" dirty="0" err="1"/>
              <a:t>joista</a:t>
            </a:r>
            <a:r>
              <a:rPr lang="en-US" dirty="0"/>
              <a:t> 45 </a:t>
            </a:r>
            <a:r>
              <a:rPr lang="en-US" dirty="0" err="1"/>
              <a:t>tapaturmia</a:t>
            </a:r>
            <a:r>
              <a:rPr lang="en-US" dirty="0"/>
              <a:t>; </a:t>
            </a:r>
            <a:r>
              <a:rPr lang="en-US" dirty="0" err="1"/>
              <a:t>kuolemaan</a:t>
            </a:r>
            <a:r>
              <a:rPr lang="en-US" dirty="0"/>
              <a:t> </a:t>
            </a:r>
            <a:r>
              <a:rPr lang="en-US" dirty="0" err="1"/>
              <a:t>johtavia</a:t>
            </a:r>
            <a:r>
              <a:rPr lang="en-US" dirty="0"/>
              <a:t> </a:t>
            </a:r>
            <a:r>
              <a:rPr lang="en-US" dirty="0" err="1"/>
              <a:t>onnettomuuksia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toimintavuonna</a:t>
            </a:r>
            <a:r>
              <a:rPr lang="en-US" dirty="0"/>
              <a:t> </a:t>
            </a:r>
            <a:r>
              <a:rPr lang="en-US" dirty="0" err="1"/>
              <a:t>ollut</a:t>
            </a:r>
            <a:r>
              <a:rPr lang="en-US" dirty="0"/>
              <a:t>. </a:t>
            </a:r>
            <a:br>
              <a:rPr lang="en-US" dirty="0"/>
            </a:br>
            <a:endParaRPr lang="fi-FI" dirty="0"/>
          </a:p>
          <a:p>
            <a:pPr lvl="0"/>
            <a:br>
              <a:rPr lang="en-US" b="1" dirty="0"/>
            </a:br>
            <a:r>
              <a:rPr lang="en-US" b="1" dirty="0" err="1"/>
              <a:t>Ulkomaiset</a:t>
            </a:r>
            <a:r>
              <a:rPr lang="en-US" b="1" dirty="0"/>
              <a:t> </a:t>
            </a:r>
            <a:r>
              <a:rPr lang="en-US" b="1" dirty="0" err="1"/>
              <a:t>ilma-alukset</a:t>
            </a:r>
            <a:br>
              <a:rPr lang="en-US" b="1" dirty="0"/>
            </a:br>
            <a:br>
              <a:rPr lang="en-US" b="1" dirty="0"/>
            </a:br>
            <a:r>
              <a:rPr lang="en-US" dirty="0" err="1"/>
              <a:t>Eurassa</a:t>
            </a:r>
            <a:r>
              <a:rPr lang="en-US" dirty="0"/>
              <a:t> </a:t>
            </a:r>
            <a:r>
              <a:rPr lang="en-US" dirty="0" err="1"/>
              <a:t>tapahtui</a:t>
            </a:r>
            <a:r>
              <a:rPr lang="en-US" dirty="0"/>
              <a:t> </a:t>
            </a:r>
            <a:r>
              <a:rPr lang="en-US" dirty="0" err="1"/>
              <a:t>kahden</a:t>
            </a:r>
            <a:r>
              <a:rPr lang="en-US" dirty="0"/>
              <a:t> </a:t>
            </a:r>
            <a:r>
              <a:rPr lang="en-US" dirty="0" err="1"/>
              <a:t>virolaisen</a:t>
            </a:r>
            <a:r>
              <a:rPr lang="en-US" dirty="0"/>
              <a:t> </a:t>
            </a:r>
            <a:r>
              <a:rPr lang="en-US" dirty="0" err="1"/>
              <a:t>helikopterin</a:t>
            </a:r>
            <a:r>
              <a:rPr lang="en-US" dirty="0"/>
              <a:t> </a:t>
            </a:r>
            <a:r>
              <a:rPr lang="en-US" dirty="0" err="1"/>
              <a:t>yhteentörmäys</a:t>
            </a:r>
            <a:r>
              <a:rPr lang="en-US" dirty="0"/>
              <a:t>, </a:t>
            </a:r>
            <a:r>
              <a:rPr lang="en-US" dirty="0" err="1"/>
              <a:t>jossa</a:t>
            </a:r>
            <a:r>
              <a:rPr lang="en-US" dirty="0"/>
              <a:t> </a:t>
            </a:r>
            <a:r>
              <a:rPr lang="en-US" dirty="0" err="1"/>
              <a:t>kuoli</a:t>
            </a:r>
            <a:r>
              <a:rPr lang="en-US" dirty="0"/>
              <a:t> 5 </a:t>
            </a:r>
            <a:r>
              <a:rPr lang="en-US" dirty="0" err="1"/>
              <a:t>henkilöä</a:t>
            </a:r>
            <a:r>
              <a:rPr lang="en-US" dirty="0"/>
              <a:t>. </a:t>
            </a:r>
            <a:r>
              <a:rPr lang="en-US" dirty="0" err="1"/>
              <a:t>Tämä</a:t>
            </a:r>
            <a:r>
              <a:rPr lang="en-US" dirty="0"/>
              <a:t> </a:t>
            </a:r>
            <a:r>
              <a:rPr lang="en-US" dirty="0" err="1"/>
              <a:t>tilastoidaan</a:t>
            </a:r>
            <a:r>
              <a:rPr lang="en-US" dirty="0"/>
              <a:t> </a:t>
            </a:r>
            <a:r>
              <a:rPr lang="en-US" dirty="0" err="1"/>
              <a:t>kansainvälisesti</a:t>
            </a:r>
            <a:r>
              <a:rPr lang="en-US" dirty="0"/>
              <a:t> </a:t>
            </a:r>
            <a:r>
              <a:rPr lang="en-US" dirty="0" err="1"/>
              <a:t>ulkomaisena</a:t>
            </a:r>
            <a:r>
              <a:rPr lang="en-US" dirty="0"/>
              <a:t> </a:t>
            </a:r>
            <a:r>
              <a:rPr lang="en-US" dirty="0" err="1"/>
              <a:t>onnettomuutena</a:t>
            </a:r>
            <a:r>
              <a:rPr lang="en-US" dirty="0"/>
              <a:t> </a:t>
            </a:r>
            <a:r>
              <a:rPr lang="en-US" dirty="0" err="1"/>
              <a:t>Suomessa</a:t>
            </a:r>
            <a:r>
              <a:rPr lang="en-US" dirty="0"/>
              <a:t>.</a:t>
            </a:r>
            <a:endParaRPr lang="fi-FI" dirty="0"/>
          </a:p>
          <a:p>
            <a:pPr lvl="0"/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2A2CF382-2A07-1C71-481D-3158469C20AC}"/>
              </a:ext>
            </a:extLst>
          </p:cNvPr>
          <p:cNvSpPr txBox="1"/>
          <p:nvPr/>
        </p:nvSpPr>
        <p:spPr>
          <a:xfrm>
            <a:off x="637775" y="1775012"/>
            <a:ext cx="661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Virallisen</a:t>
            </a:r>
            <a:r>
              <a:rPr lang="en-US" b="1" dirty="0"/>
              <a:t> </a:t>
            </a:r>
            <a:r>
              <a:rPr lang="en-US" b="1" dirty="0" err="1"/>
              <a:t>siviilitilaston</a:t>
            </a:r>
            <a:r>
              <a:rPr lang="en-US" b="1" dirty="0"/>
              <a:t> </a:t>
            </a:r>
            <a:r>
              <a:rPr lang="en-US" b="1" dirty="0" err="1"/>
              <a:t>ulkopuolelle</a:t>
            </a:r>
            <a:r>
              <a:rPr lang="en-US" b="1" dirty="0"/>
              <a:t> </a:t>
            </a:r>
            <a:r>
              <a:rPr lang="en-US" b="1" dirty="0" err="1"/>
              <a:t>jääneet</a:t>
            </a:r>
            <a:r>
              <a:rPr lang="en-US" b="1" dirty="0"/>
              <a:t> </a:t>
            </a:r>
            <a:r>
              <a:rPr lang="en-US" b="1" dirty="0" err="1"/>
              <a:t>vuoden</a:t>
            </a:r>
            <a:r>
              <a:rPr lang="en-US" b="1" dirty="0"/>
              <a:t> 2025 </a:t>
            </a:r>
            <a:r>
              <a:rPr lang="en-US" b="1" dirty="0" err="1"/>
              <a:t>tapaukset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7558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03D32-017A-DF4F-7DC2-D4CF6226B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269D22C-2842-86EC-51AB-E53CFC69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2025</a:t>
            </a:r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5E3FFD98-84D5-0518-A355-91AF23D486CB}"/>
              </a:ext>
            </a:extLst>
          </p:cNvPr>
          <p:cNvSpPr txBox="1"/>
          <p:nvPr/>
        </p:nvSpPr>
        <p:spPr>
          <a:xfrm>
            <a:off x="553251" y="1483019"/>
            <a:ext cx="560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Virallisessa</a:t>
            </a:r>
            <a:r>
              <a:rPr lang="en-US" b="1" dirty="0"/>
              <a:t> </a:t>
            </a:r>
            <a:r>
              <a:rPr lang="en-US" b="1" dirty="0" err="1"/>
              <a:t>siviilitilastossa</a:t>
            </a:r>
            <a:r>
              <a:rPr lang="en-US" b="1" dirty="0"/>
              <a:t> </a:t>
            </a:r>
            <a:r>
              <a:rPr lang="en-US" b="1" dirty="0" err="1"/>
              <a:t>olevat</a:t>
            </a:r>
            <a:r>
              <a:rPr lang="en-US" b="1" dirty="0"/>
              <a:t> </a:t>
            </a:r>
            <a:r>
              <a:rPr lang="en-US" b="1" dirty="0" err="1"/>
              <a:t>vuoden</a:t>
            </a:r>
            <a:r>
              <a:rPr lang="en-US" b="1" dirty="0"/>
              <a:t> 2025 </a:t>
            </a:r>
            <a:r>
              <a:rPr lang="en-US" b="1" dirty="0" err="1"/>
              <a:t>tapaukset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F4A3D9C-E2A1-BB3F-E68D-66FE265C7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95" y="2215210"/>
            <a:ext cx="7261904" cy="370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2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A98D1-BE87-EFB7-F803-FD8B66000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890A44B1-A808-3FCF-03A2-0FD97F86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14" y="55155"/>
            <a:ext cx="6938306" cy="1325563"/>
          </a:xfrm>
        </p:spPr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2025</a:t>
            </a:r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980F1605-EED0-F5B5-9CCA-B9C37F89AA9E}"/>
              </a:ext>
            </a:extLst>
          </p:cNvPr>
          <p:cNvSpPr txBox="1"/>
          <p:nvPr/>
        </p:nvSpPr>
        <p:spPr>
          <a:xfrm>
            <a:off x="499463" y="1106502"/>
            <a:ext cx="560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Virallisessa</a:t>
            </a:r>
            <a:r>
              <a:rPr lang="en-US" b="1" dirty="0"/>
              <a:t> </a:t>
            </a:r>
            <a:r>
              <a:rPr lang="en-US" b="1" dirty="0" err="1"/>
              <a:t>siviilitilastossa</a:t>
            </a:r>
            <a:r>
              <a:rPr lang="en-US" b="1" dirty="0"/>
              <a:t> </a:t>
            </a:r>
            <a:r>
              <a:rPr lang="en-US" b="1" dirty="0" err="1"/>
              <a:t>olevat</a:t>
            </a:r>
            <a:r>
              <a:rPr lang="en-US" b="1" dirty="0"/>
              <a:t> </a:t>
            </a:r>
            <a:r>
              <a:rPr lang="en-US" b="1" dirty="0" err="1"/>
              <a:t>vuoden</a:t>
            </a:r>
            <a:r>
              <a:rPr lang="en-US" b="1" dirty="0"/>
              <a:t> 2025 </a:t>
            </a:r>
            <a:r>
              <a:rPr lang="en-US" b="1" dirty="0" err="1"/>
              <a:t>tapaukset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8ADC37E-20B4-259B-A9FD-2FB2E9596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27" y="2168479"/>
            <a:ext cx="6949030" cy="221142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0DB81E2-24A5-10B7-BE55-4A4FE94A6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80" y="4519316"/>
            <a:ext cx="6929301" cy="1826018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2B3DFBA-3F76-C8EC-8979-5DA72D5F6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42" y="1859694"/>
            <a:ext cx="6911855" cy="3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41ABD-59C5-DC35-46EA-04EFAD695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AC67C6EC-BD23-3905-5DB6-C1CCA2B4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2026 </a:t>
            </a:r>
            <a:r>
              <a:rPr lang="en-US" sz="1800" b="1" dirty="0"/>
              <a:t>(</a:t>
            </a:r>
            <a:r>
              <a:rPr lang="en-US" sz="1800" b="1" dirty="0" err="1"/>
              <a:t>Tilanne</a:t>
            </a:r>
            <a:r>
              <a:rPr lang="en-US" sz="1800" b="1" dirty="0"/>
              <a:t> 16.9.2026 </a:t>
            </a:r>
            <a:r>
              <a:rPr lang="en-US" sz="1800" b="1" dirty="0" err="1"/>
              <a:t>asti</a:t>
            </a:r>
            <a:r>
              <a:rPr lang="en-US" sz="1800" b="1" dirty="0"/>
              <a:t>)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2CBDFBB-4937-27F7-9C30-88F65AC09036}"/>
              </a:ext>
            </a:extLst>
          </p:cNvPr>
          <p:cNvSpPr txBox="1"/>
          <p:nvPr/>
        </p:nvSpPr>
        <p:spPr>
          <a:xfrm>
            <a:off x="387880" y="1566887"/>
            <a:ext cx="806631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Traficom: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Traficomin</a:t>
            </a:r>
            <a:r>
              <a:rPr lang="en-US" dirty="0"/>
              <a:t> </a:t>
            </a:r>
            <a:r>
              <a:rPr lang="en-US" dirty="0" err="1"/>
              <a:t>alkuvuoden</a:t>
            </a:r>
            <a:r>
              <a:rPr lang="en-US" dirty="0"/>
              <a:t> </a:t>
            </a:r>
            <a:r>
              <a:rPr lang="en-US" dirty="0" err="1"/>
              <a:t>katsauksen</a:t>
            </a:r>
            <a:r>
              <a:rPr lang="en-US" dirty="0"/>
              <a:t> </a:t>
            </a:r>
            <a:r>
              <a:rPr lang="en-US" dirty="0" err="1"/>
              <a:t>mukaan</a:t>
            </a:r>
            <a:r>
              <a:rPr lang="en-US" dirty="0"/>
              <a:t> </a:t>
            </a:r>
            <a:r>
              <a:rPr lang="en-US" dirty="0" err="1"/>
              <a:t>yleis</a:t>
            </a:r>
            <a:r>
              <a:rPr lang="en-US" dirty="0"/>
              <a:t>- ja </a:t>
            </a:r>
            <a:r>
              <a:rPr lang="en-US" dirty="0" err="1"/>
              <a:t>harresteilmailussa</a:t>
            </a:r>
            <a:r>
              <a:rPr lang="en-US" dirty="0"/>
              <a:t> </a:t>
            </a:r>
            <a:r>
              <a:rPr lang="en-US" dirty="0" err="1"/>
              <a:t>tapahtui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tammi-kesäkuussa</a:t>
            </a:r>
            <a:r>
              <a:rPr lang="en-US" dirty="0"/>
              <a:t> </a:t>
            </a:r>
            <a:r>
              <a:rPr lang="en-US" dirty="0" err="1"/>
              <a:t>kuusi</a:t>
            </a:r>
            <a:r>
              <a:rPr lang="en-US" dirty="0"/>
              <a:t> </a:t>
            </a:r>
            <a:r>
              <a:rPr lang="en-US" dirty="0" err="1"/>
              <a:t>onnettomuutta</a:t>
            </a:r>
            <a:r>
              <a:rPr lang="en-US" dirty="0"/>
              <a:t>, </a:t>
            </a:r>
            <a:r>
              <a:rPr lang="en-US" dirty="0" err="1"/>
              <a:t>mikä</a:t>
            </a:r>
            <a:r>
              <a:rPr lang="en-US" dirty="0"/>
              <a:t> on </a:t>
            </a:r>
            <a:r>
              <a:rPr lang="en-US" dirty="0" err="1"/>
              <a:t>noin</a:t>
            </a:r>
            <a:r>
              <a:rPr lang="en-US" dirty="0"/>
              <a:t> </a:t>
            </a:r>
            <a:r>
              <a:rPr lang="en-US" dirty="0" err="1"/>
              <a:t>kaksinkertainen</a:t>
            </a:r>
            <a:r>
              <a:rPr lang="en-US" dirty="0"/>
              <a:t> </a:t>
            </a:r>
            <a:r>
              <a:rPr lang="en-US" dirty="0" err="1"/>
              <a:t>määrä</a:t>
            </a:r>
            <a:r>
              <a:rPr lang="en-US" dirty="0"/>
              <a:t> </a:t>
            </a:r>
            <a:r>
              <a:rPr lang="en-US" dirty="0" err="1"/>
              <a:t>pitkän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aikavälin</a:t>
            </a:r>
            <a:r>
              <a:rPr lang="en-US" dirty="0"/>
              <a:t> </a:t>
            </a:r>
            <a:r>
              <a:rPr lang="en-US" dirty="0" err="1"/>
              <a:t>keskiarvoon</a:t>
            </a:r>
            <a:r>
              <a:rPr lang="en-US" dirty="0"/>
              <a:t> </a:t>
            </a:r>
            <a:r>
              <a:rPr lang="en-US" dirty="0" err="1"/>
              <a:t>verrattuna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Onnettomuudet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olleet</a:t>
            </a:r>
            <a:r>
              <a:rPr lang="en-US" dirty="0"/>
              <a:t> </a:t>
            </a:r>
            <a:r>
              <a:rPr lang="en-US" dirty="0" err="1"/>
              <a:t>hyvin</a:t>
            </a:r>
            <a:r>
              <a:rPr lang="en-US" dirty="0"/>
              <a:t> </a:t>
            </a:r>
            <a:r>
              <a:rPr lang="en-US" dirty="0" err="1"/>
              <a:t>erityyppisiä</a:t>
            </a:r>
            <a:r>
              <a:rPr lang="en-US" dirty="0"/>
              <a:t>, </a:t>
            </a:r>
            <a:r>
              <a:rPr lang="en-US" dirty="0" err="1"/>
              <a:t>eikä</a:t>
            </a:r>
            <a:r>
              <a:rPr lang="en-US" dirty="0"/>
              <a:t> </a:t>
            </a:r>
            <a:r>
              <a:rPr lang="en-US" dirty="0" err="1"/>
              <a:t>selkeää</a:t>
            </a:r>
            <a:r>
              <a:rPr lang="en-US" dirty="0"/>
              <a:t> </a:t>
            </a:r>
            <a:r>
              <a:rPr lang="en-US" dirty="0" err="1"/>
              <a:t>yhdistävää</a:t>
            </a:r>
            <a:r>
              <a:rPr lang="en-US" dirty="0"/>
              <a:t> </a:t>
            </a:r>
            <a:r>
              <a:rPr lang="en-US" dirty="0" err="1"/>
              <a:t>teemaa</a:t>
            </a:r>
            <a:r>
              <a:rPr lang="en-US" dirty="0"/>
              <a:t> </a:t>
            </a:r>
          </a:p>
          <a:p>
            <a:r>
              <a:rPr lang="en-US" dirty="0"/>
              <a:t>ole </a:t>
            </a:r>
            <a:r>
              <a:rPr lang="en-US" dirty="0" err="1"/>
              <a:t>löydetty</a:t>
            </a:r>
            <a:r>
              <a:rPr lang="en-US" dirty="0"/>
              <a:t>.</a:t>
            </a:r>
            <a:endParaRPr lang="fi-FI" dirty="0"/>
          </a:p>
          <a:p>
            <a:br>
              <a:rPr lang="en-US" dirty="0"/>
            </a:br>
            <a:endParaRPr lang="en-US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239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3846E-66F5-CF54-A627-03387C2D4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2DA70B-4271-B658-2AC2-7DEF768F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2026 </a:t>
            </a:r>
            <a:r>
              <a:rPr lang="en-US" sz="1800" b="1" dirty="0"/>
              <a:t>(</a:t>
            </a:r>
            <a:r>
              <a:rPr lang="en-US" sz="1800" b="1" dirty="0" err="1"/>
              <a:t>Tilanne</a:t>
            </a:r>
            <a:r>
              <a:rPr lang="en-US" sz="1800" b="1" dirty="0"/>
              <a:t> 16.9.2026 </a:t>
            </a:r>
            <a:r>
              <a:rPr lang="en-US" sz="1800" b="1" dirty="0" err="1"/>
              <a:t>asti</a:t>
            </a:r>
            <a:r>
              <a:rPr lang="en-US" sz="1800" b="1" dirty="0"/>
              <a:t>)</a:t>
            </a:r>
            <a:endParaRPr lang="fi-FI" sz="18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A40590B-16BC-402E-3EEA-2E27199704C4}"/>
              </a:ext>
            </a:extLst>
          </p:cNvPr>
          <p:cNvSpPr txBox="1"/>
          <p:nvPr/>
        </p:nvSpPr>
        <p:spPr>
          <a:xfrm>
            <a:off x="495620" y="1471057"/>
            <a:ext cx="6304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/>
              <a:t>Virallisessa</a:t>
            </a:r>
            <a:r>
              <a:rPr lang="en-US" sz="1800" b="1" dirty="0"/>
              <a:t> </a:t>
            </a:r>
            <a:r>
              <a:rPr lang="en-US" sz="1800" b="1" dirty="0" err="1"/>
              <a:t>siviilitilastossa</a:t>
            </a:r>
            <a:r>
              <a:rPr lang="en-US" sz="1800" b="1" dirty="0"/>
              <a:t> </a:t>
            </a:r>
            <a:r>
              <a:rPr lang="en-US" sz="1800" b="1" dirty="0" err="1"/>
              <a:t>olevat</a:t>
            </a:r>
            <a:r>
              <a:rPr lang="en-US" sz="1800" b="1" dirty="0"/>
              <a:t> </a:t>
            </a:r>
            <a:r>
              <a:rPr lang="en-US" sz="1800" b="1" dirty="0" err="1"/>
              <a:t>vuoden</a:t>
            </a:r>
            <a:r>
              <a:rPr lang="en-US" sz="1800" b="1" dirty="0"/>
              <a:t> 2026 </a:t>
            </a:r>
            <a:r>
              <a:rPr lang="en-US" sz="1800" b="1" dirty="0" err="1"/>
              <a:t>tapaukset</a:t>
            </a:r>
            <a:endParaRPr lang="fi-FI" sz="18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18630E2-3CC9-6552-4B83-FF41C6758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46" y="2132299"/>
            <a:ext cx="7262714" cy="2301388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DC64D4E5-A05C-72EB-4D90-632028818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38" y="4592243"/>
            <a:ext cx="7267398" cy="88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1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D1A59-09C9-547A-ACBE-853667C6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CF90A0-88D6-4FF1-2FAB-33F76D01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2026 </a:t>
            </a:r>
            <a:r>
              <a:rPr lang="en-US" sz="1800" b="1" dirty="0"/>
              <a:t>(</a:t>
            </a:r>
            <a:r>
              <a:rPr lang="en-US" sz="1800" b="1" dirty="0" err="1"/>
              <a:t>Tilanne</a:t>
            </a:r>
            <a:r>
              <a:rPr lang="en-US" sz="1800" b="1" dirty="0"/>
              <a:t> 16.9.2026 </a:t>
            </a:r>
            <a:r>
              <a:rPr lang="en-US" sz="1800" b="1" dirty="0" err="1"/>
              <a:t>asti</a:t>
            </a:r>
            <a:r>
              <a:rPr lang="en-US" sz="1800" b="1" dirty="0"/>
              <a:t>)</a:t>
            </a:r>
            <a:endParaRPr lang="fi-FI" sz="18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D3B805A-E7F8-8269-A316-6712025187CF}"/>
              </a:ext>
            </a:extLst>
          </p:cNvPr>
          <p:cNvSpPr txBox="1"/>
          <p:nvPr/>
        </p:nvSpPr>
        <p:spPr>
          <a:xfrm>
            <a:off x="495620" y="1471057"/>
            <a:ext cx="6304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/>
              <a:t>Virallisessa</a:t>
            </a:r>
            <a:r>
              <a:rPr lang="en-US" sz="1800" b="1" dirty="0"/>
              <a:t> </a:t>
            </a:r>
            <a:r>
              <a:rPr lang="en-US" sz="1800" b="1" dirty="0" err="1"/>
              <a:t>siviilitilastossa</a:t>
            </a:r>
            <a:r>
              <a:rPr lang="en-US" sz="1800" b="1" dirty="0"/>
              <a:t> </a:t>
            </a:r>
            <a:r>
              <a:rPr lang="en-US" sz="1800" b="1" dirty="0" err="1"/>
              <a:t>olevat</a:t>
            </a:r>
            <a:r>
              <a:rPr lang="en-US" sz="1800" b="1" dirty="0"/>
              <a:t> </a:t>
            </a:r>
            <a:r>
              <a:rPr lang="en-US" sz="1800" b="1" dirty="0" err="1"/>
              <a:t>vuoden</a:t>
            </a:r>
            <a:r>
              <a:rPr lang="en-US" sz="1800" b="1" dirty="0"/>
              <a:t> 2026 </a:t>
            </a:r>
            <a:r>
              <a:rPr lang="en-US" sz="1800" b="1" dirty="0" err="1"/>
              <a:t>tapaukset</a:t>
            </a:r>
            <a:endParaRPr lang="fi-FI" sz="18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3996E82-57CA-360E-66BB-134741B15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58" y="2083354"/>
            <a:ext cx="7252029" cy="3755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019331F-76D8-357B-1727-D25EC623E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03" y="2440610"/>
            <a:ext cx="7335755" cy="345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3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D48C9-5B0F-77E5-602E-9D1E6241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37AEE73-9807-612F-6F09-07F629EB4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26" y="-158749"/>
            <a:ext cx="6938306" cy="1325563"/>
          </a:xfrm>
        </p:spPr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2026 </a:t>
            </a:r>
            <a:r>
              <a:rPr lang="en-US" sz="1800" b="1" dirty="0"/>
              <a:t>(</a:t>
            </a:r>
            <a:r>
              <a:rPr lang="en-US" sz="1800" b="1" dirty="0" err="1"/>
              <a:t>Tilanne</a:t>
            </a:r>
            <a:r>
              <a:rPr lang="en-US" sz="1800" b="1" dirty="0"/>
              <a:t> 16.9.2026 </a:t>
            </a:r>
            <a:r>
              <a:rPr lang="en-US" sz="1800" b="1" dirty="0" err="1"/>
              <a:t>asti</a:t>
            </a:r>
            <a:r>
              <a:rPr lang="en-US" sz="1800" b="1" dirty="0"/>
              <a:t>)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35CC000-7480-E866-2EDC-48B1CC4E8CB0}"/>
              </a:ext>
            </a:extLst>
          </p:cNvPr>
          <p:cNvSpPr txBox="1"/>
          <p:nvPr/>
        </p:nvSpPr>
        <p:spPr>
          <a:xfrm>
            <a:off x="317673" y="1047788"/>
            <a:ext cx="896495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Keskeisten</a:t>
            </a:r>
            <a:r>
              <a:rPr lang="en-US" b="1" dirty="0"/>
              <a:t> </a:t>
            </a:r>
            <a:r>
              <a:rPr lang="en-US" b="1" dirty="0" err="1"/>
              <a:t>onnettomuustutkintojen</a:t>
            </a:r>
            <a:r>
              <a:rPr lang="en-US" b="1" dirty="0"/>
              <a:t> </a:t>
            </a:r>
            <a:r>
              <a:rPr lang="en-US" b="1" dirty="0" err="1"/>
              <a:t>yksityiskohtia</a:t>
            </a:r>
            <a:r>
              <a:rPr lang="en-US" b="1" dirty="0"/>
              <a:t> </a:t>
            </a:r>
            <a:br>
              <a:rPr lang="en-US" b="1" dirty="0"/>
            </a:br>
            <a:br>
              <a:rPr lang="en-US" b="1" dirty="0"/>
            </a:br>
            <a:endParaRPr lang="fi-FI" dirty="0"/>
          </a:p>
          <a:p>
            <a:r>
              <a:rPr lang="en-US" b="1" dirty="0" err="1"/>
              <a:t>Kannonkoski</a:t>
            </a:r>
            <a:r>
              <a:rPr lang="en-US" b="1" dirty="0"/>
              <a:t> (4.6.2026) – </a:t>
            </a:r>
            <a:r>
              <a:rPr lang="en-US" b="1" dirty="0" err="1"/>
              <a:t>Tutkinta</a:t>
            </a:r>
            <a:r>
              <a:rPr lang="en-US" b="1" dirty="0"/>
              <a:t> L2026-02:</a:t>
            </a:r>
            <a:br>
              <a:rPr lang="en-US" b="1" dirty="0"/>
            </a:br>
            <a:br>
              <a:rPr lang="en-US" b="1" dirty="0"/>
            </a:br>
            <a:r>
              <a:rPr lang="en-US" dirty="0" err="1"/>
              <a:t>Kyseessä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Piper Cherokee PA-28-180 –</a:t>
            </a:r>
            <a:r>
              <a:rPr lang="en-US" dirty="0" err="1"/>
              <a:t>yleisilmailukone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Ohjaaja</a:t>
            </a:r>
            <a:r>
              <a:rPr lang="en-US" dirty="0"/>
              <a:t> (</a:t>
            </a:r>
            <a:r>
              <a:rPr lang="en-US" dirty="0" err="1"/>
              <a:t>kentän</a:t>
            </a:r>
            <a:r>
              <a:rPr lang="en-US" dirty="0"/>
              <a:t> </a:t>
            </a:r>
            <a:r>
              <a:rPr lang="en-US" dirty="0" err="1"/>
              <a:t>omistaja</a:t>
            </a:r>
            <a:r>
              <a:rPr lang="en-US" dirty="0"/>
              <a:t>) </a:t>
            </a:r>
            <a:r>
              <a:rPr lang="en-US" dirty="0" err="1"/>
              <a:t>menetti</a:t>
            </a:r>
            <a:r>
              <a:rPr lang="en-US" dirty="0"/>
              <a:t> </a:t>
            </a:r>
            <a:r>
              <a:rPr lang="en-US" dirty="0" err="1"/>
              <a:t>hallinnan</a:t>
            </a:r>
            <a:r>
              <a:rPr lang="en-US" dirty="0"/>
              <a:t> </a:t>
            </a:r>
            <a:r>
              <a:rPr lang="en-US" dirty="0" err="1"/>
              <a:t>lentoonlähdössä</a:t>
            </a:r>
            <a:r>
              <a:rPr lang="en-US" dirty="0"/>
              <a:t> </a:t>
            </a:r>
            <a:r>
              <a:rPr lang="en-US" dirty="0" err="1"/>
              <a:t>omalta</a:t>
            </a:r>
            <a:r>
              <a:rPr lang="en-US" dirty="0"/>
              <a:t> </a:t>
            </a:r>
            <a:r>
              <a:rPr lang="en-US" dirty="0" err="1"/>
              <a:t>yksityiseltä</a:t>
            </a:r>
            <a:r>
              <a:rPr lang="en-US" dirty="0"/>
              <a:t> </a:t>
            </a:r>
            <a:r>
              <a:rPr lang="en-US" dirty="0" err="1"/>
              <a:t>kiitotieltään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Kone </a:t>
            </a:r>
            <a:r>
              <a:rPr lang="en-US" dirty="0" err="1"/>
              <a:t>syöksyi</a:t>
            </a:r>
            <a:r>
              <a:rPr lang="en-US" dirty="0"/>
              <a:t> </a:t>
            </a:r>
            <a:r>
              <a:rPr lang="en-US" dirty="0" err="1"/>
              <a:t>suoraan</a:t>
            </a:r>
            <a:r>
              <a:rPr lang="en-US" dirty="0"/>
              <a:t> </a:t>
            </a:r>
            <a:r>
              <a:rPr lang="en-US" dirty="0" err="1"/>
              <a:t>metsään</a:t>
            </a:r>
            <a:r>
              <a:rPr lang="en-US" dirty="0"/>
              <a:t> ja </a:t>
            </a:r>
            <a:r>
              <a:rPr lang="en-US" dirty="0" err="1"/>
              <a:t>tuhoutui</a:t>
            </a:r>
            <a:r>
              <a:rPr lang="en-US" dirty="0"/>
              <a:t> </a:t>
            </a:r>
            <a:r>
              <a:rPr lang="en-US" dirty="0" err="1"/>
              <a:t>täysin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OTKES </a:t>
            </a:r>
            <a:r>
              <a:rPr lang="en-US" dirty="0" err="1"/>
              <a:t>otti</a:t>
            </a:r>
            <a:r>
              <a:rPr lang="en-US" dirty="0"/>
              <a:t> </a:t>
            </a:r>
            <a:r>
              <a:rPr lang="en-US" dirty="0" err="1"/>
              <a:t>tapauksen</a:t>
            </a:r>
            <a:r>
              <a:rPr lang="en-US" dirty="0"/>
              <a:t> </a:t>
            </a:r>
            <a:r>
              <a:rPr lang="en-US" dirty="0" err="1"/>
              <a:t>laajaan</a:t>
            </a:r>
            <a:r>
              <a:rPr lang="en-US" dirty="0"/>
              <a:t> </a:t>
            </a:r>
            <a:r>
              <a:rPr lang="en-US" dirty="0" err="1"/>
              <a:t>tutkintaan</a:t>
            </a:r>
            <a:r>
              <a:rPr lang="en-US" dirty="0"/>
              <a:t> </a:t>
            </a:r>
            <a:r>
              <a:rPr lang="en-US" dirty="0" err="1"/>
              <a:t>tyyppihyväksytyn</a:t>
            </a:r>
            <a:r>
              <a:rPr lang="en-US" dirty="0"/>
              <a:t> </a:t>
            </a:r>
            <a:r>
              <a:rPr lang="en-US" dirty="0" err="1"/>
              <a:t>kaluston</a:t>
            </a:r>
            <a:r>
              <a:rPr lang="en-US" dirty="0"/>
              <a:t> </a:t>
            </a:r>
            <a:r>
              <a:rPr lang="en-US" dirty="0" err="1"/>
              <a:t>statuksen</a:t>
            </a:r>
            <a:r>
              <a:rPr lang="en-US" dirty="0"/>
              <a:t> </a:t>
            </a:r>
            <a:r>
              <a:rPr lang="en-US" dirty="0" err="1"/>
              <a:t>vuoksi</a:t>
            </a:r>
            <a:r>
              <a:rPr lang="en-US" dirty="0"/>
              <a:t>; </a:t>
            </a:r>
            <a:br>
              <a:rPr lang="en-US" dirty="0"/>
            </a:br>
            <a:r>
              <a:rPr lang="en-US" dirty="0" err="1"/>
              <a:t>tutkinta</a:t>
            </a:r>
            <a:r>
              <a:rPr lang="en-US" dirty="0"/>
              <a:t> </a:t>
            </a:r>
            <a:r>
              <a:rPr lang="en-US" dirty="0" err="1"/>
              <a:t>painottuu</a:t>
            </a:r>
            <a:r>
              <a:rPr lang="en-US" dirty="0"/>
              <a:t> </a:t>
            </a:r>
            <a:r>
              <a:rPr lang="en-US" dirty="0" err="1"/>
              <a:t>inhimillisiin</a:t>
            </a:r>
            <a:r>
              <a:rPr lang="en-US" dirty="0"/>
              <a:t> </a:t>
            </a:r>
            <a:r>
              <a:rPr lang="en-US" dirty="0" err="1"/>
              <a:t>tekijöihin</a:t>
            </a:r>
            <a:r>
              <a:rPr lang="en-US" dirty="0"/>
              <a:t>, </a:t>
            </a:r>
            <a:r>
              <a:rPr lang="en-US" dirty="0" err="1"/>
              <a:t>suorituskykyarvioihin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yksityisen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lentopaikan</a:t>
            </a:r>
            <a:r>
              <a:rPr lang="en-US" dirty="0"/>
              <a:t> </a:t>
            </a:r>
            <a:r>
              <a:rPr lang="en-US" dirty="0" err="1"/>
              <a:t>toimintamenetelmiin</a:t>
            </a:r>
            <a:r>
              <a:rPr lang="en-US" dirty="0"/>
              <a:t>.</a:t>
            </a:r>
            <a:br>
              <a:rPr lang="en-US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171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893E6-BBD6-BB23-C96C-4CF79E7A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FEE39DC4-3287-AA50-331F-869EC48A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26" y="-158749"/>
            <a:ext cx="6938306" cy="1325563"/>
          </a:xfrm>
        </p:spPr>
        <p:txBody>
          <a:bodyPr/>
          <a:lstStyle/>
          <a:p>
            <a:r>
              <a:rPr lang="en-US" b="1" dirty="0" err="1"/>
              <a:t>Vuosi</a:t>
            </a:r>
            <a:r>
              <a:rPr lang="en-US" b="1" dirty="0"/>
              <a:t> 2026 </a:t>
            </a:r>
            <a:r>
              <a:rPr lang="en-US" sz="1800" b="1" dirty="0"/>
              <a:t>(</a:t>
            </a:r>
            <a:r>
              <a:rPr lang="en-US" sz="1800" b="1" dirty="0" err="1"/>
              <a:t>Tilanne</a:t>
            </a:r>
            <a:r>
              <a:rPr lang="en-US" sz="1800" b="1" dirty="0"/>
              <a:t> 16.9.2026 </a:t>
            </a:r>
            <a:r>
              <a:rPr lang="en-US" sz="1800" b="1" dirty="0" err="1"/>
              <a:t>asti</a:t>
            </a:r>
            <a:r>
              <a:rPr lang="en-US" sz="1800" b="1" dirty="0"/>
              <a:t>)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55CDA54-5C67-23BF-F685-45C8148696D1}"/>
              </a:ext>
            </a:extLst>
          </p:cNvPr>
          <p:cNvSpPr txBox="1"/>
          <p:nvPr/>
        </p:nvSpPr>
        <p:spPr>
          <a:xfrm>
            <a:off x="348410" y="940211"/>
            <a:ext cx="861851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Keskeisten</a:t>
            </a:r>
            <a:r>
              <a:rPr lang="en-US" b="1" dirty="0"/>
              <a:t> </a:t>
            </a:r>
            <a:r>
              <a:rPr lang="en-US" b="1" dirty="0" err="1"/>
              <a:t>onnettomuustutkintojen</a:t>
            </a:r>
            <a:r>
              <a:rPr lang="en-US" b="1" dirty="0"/>
              <a:t> </a:t>
            </a:r>
            <a:r>
              <a:rPr lang="en-US" b="1" dirty="0" err="1"/>
              <a:t>yksityiskohtia</a:t>
            </a:r>
            <a:r>
              <a:rPr lang="en-US" b="1" dirty="0"/>
              <a:t> </a:t>
            </a:r>
            <a:br>
              <a:rPr lang="en-US" b="1" dirty="0"/>
            </a:br>
            <a:br>
              <a:rPr lang="en-US" dirty="0"/>
            </a:br>
            <a:endParaRPr lang="en-US" dirty="0"/>
          </a:p>
          <a:p>
            <a:r>
              <a:rPr lang="en-US" b="1" dirty="0" err="1"/>
              <a:t>Hyvinkää</a:t>
            </a:r>
            <a:r>
              <a:rPr lang="en-US" b="1" dirty="0"/>
              <a:t> (20.7.2026) – </a:t>
            </a:r>
            <a:r>
              <a:rPr lang="en-US" b="1" dirty="0" err="1"/>
              <a:t>Sähkökoneen</a:t>
            </a:r>
            <a:r>
              <a:rPr lang="en-US" b="1" dirty="0"/>
              <a:t> </a:t>
            </a:r>
            <a:r>
              <a:rPr lang="en-US" b="1" dirty="0" err="1"/>
              <a:t>maahansyöksy</a:t>
            </a:r>
            <a:r>
              <a:rPr lang="en-US" b="1" dirty="0"/>
              <a:t>:</a:t>
            </a:r>
            <a:br>
              <a:rPr lang="en-US" b="1" dirty="0"/>
            </a:br>
            <a:br>
              <a:rPr lang="en-US" b="1" dirty="0"/>
            </a:br>
            <a:r>
              <a:rPr lang="en-US" dirty="0"/>
              <a:t>Suomen </a:t>
            </a:r>
            <a:r>
              <a:rPr lang="en-US" dirty="0" err="1"/>
              <a:t>ainoa</a:t>
            </a:r>
            <a:r>
              <a:rPr lang="en-US" dirty="0"/>
              <a:t> </a:t>
            </a:r>
            <a:r>
              <a:rPr lang="en-US" dirty="0" err="1"/>
              <a:t>sähkökäyttöinen</a:t>
            </a:r>
            <a:r>
              <a:rPr lang="en-US" dirty="0"/>
              <a:t> </a:t>
            </a:r>
            <a:r>
              <a:rPr lang="en-US" dirty="0" err="1"/>
              <a:t>moottorilentokone</a:t>
            </a:r>
            <a:r>
              <a:rPr lang="en-US" dirty="0"/>
              <a:t> Pipistrel Alpha Electro </a:t>
            </a:r>
            <a:r>
              <a:rPr lang="en-US" dirty="0" err="1"/>
              <a:t>syöksyi</a:t>
            </a:r>
            <a:r>
              <a:rPr lang="en-US" dirty="0"/>
              <a:t> </a:t>
            </a:r>
            <a:r>
              <a:rPr lang="en-US" dirty="0" err="1"/>
              <a:t>maahan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heti</a:t>
            </a:r>
            <a:r>
              <a:rPr lang="en-US" dirty="0"/>
              <a:t> </a:t>
            </a:r>
            <a:r>
              <a:rPr lang="en-US" dirty="0" err="1"/>
              <a:t>alkunousun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</a:t>
            </a:r>
            <a:r>
              <a:rPr lang="en-US" dirty="0" err="1"/>
              <a:t>kertauskoululennolla</a:t>
            </a:r>
            <a:r>
              <a:rPr lang="en-US" dirty="0"/>
              <a:t>, </a:t>
            </a:r>
            <a:r>
              <a:rPr lang="en-US" dirty="0" err="1"/>
              <a:t>johtaen</a:t>
            </a:r>
            <a:r>
              <a:rPr lang="en-US" dirty="0"/>
              <a:t> </a:t>
            </a:r>
            <a:r>
              <a:rPr lang="en-US" dirty="0" err="1"/>
              <a:t>toisen</a:t>
            </a:r>
            <a:r>
              <a:rPr lang="en-US" dirty="0"/>
              <a:t> </a:t>
            </a:r>
            <a:r>
              <a:rPr lang="en-US" dirty="0" err="1"/>
              <a:t>lentäjän</a:t>
            </a:r>
            <a:r>
              <a:rPr lang="en-US" dirty="0"/>
              <a:t> </a:t>
            </a:r>
            <a:r>
              <a:rPr lang="en-US" dirty="0" err="1"/>
              <a:t>kuolemaan</a:t>
            </a:r>
            <a:r>
              <a:rPr lang="en-US" dirty="0"/>
              <a:t> ja </a:t>
            </a:r>
            <a:br>
              <a:rPr lang="en-US" dirty="0"/>
            </a:br>
            <a:r>
              <a:rPr lang="en-US" dirty="0" err="1"/>
              <a:t>toisen</a:t>
            </a:r>
            <a:r>
              <a:rPr lang="en-US" dirty="0"/>
              <a:t> </a:t>
            </a:r>
            <a:r>
              <a:rPr lang="en-US" dirty="0" err="1"/>
              <a:t>vakavaan</a:t>
            </a:r>
            <a:r>
              <a:rPr lang="en-US" dirty="0"/>
              <a:t> </a:t>
            </a:r>
            <a:r>
              <a:rPr lang="en-US" dirty="0" err="1"/>
              <a:t>loukkaantumiseen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OTKES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avannut</a:t>
            </a:r>
            <a:r>
              <a:rPr lang="en-US" dirty="0"/>
              <a:t> </a:t>
            </a:r>
            <a:r>
              <a:rPr lang="en-US" dirty="0" err="1"/>
              <a:t>laajaa</a:t>
            </a:r>
            <a:r>
              <a:rPr lang="en-US" dirty="0"/>
              <a:t> </a:t>
            </a:r>
            <a:r>
              <a:rPr lang="en-US" dirty="0" err="1"/>
              <a:t>tutkintaa</a:t>
            </a:r>
            <a:r>
              <a:rPr lang="en-US" dirty="0"/>
              <a:t>, </a:t>
            </a:r>
            <a:r>
              <a:rPr lang="fi-FI" dirty="0"/>
              <a:t>koska sen sähkömoottorin ohjausyksiköstä ei saatu </a:t>
            </a:r>
            <a:br>
              <a:rPr lang="fi-FI" dirty="0"/>
            </a:br>
            <a:r>
              <a:rPr lang="fi-FI" dirty="0"/>
              <a:t>tallennettua moottorin arvoja ja se </a:t>
            </a:r>
            <a:r>
              <a:rPr lang="en-US" dirty="0" err="1"/>
              <a:t>tekee</a:t>
            </a:r>
            <a:r>
              <a:rPr lang="en-US" dirty="0"/>
              <a:t> </a:t>
            </a:r>
            <a:r>
              <a:rPr lang="en-US" dirty="0" err="1"/>
              <a:t>teknisen</a:t>
            </a:r>
            <a:r>
              <a:rPr lang="en-US" dirty="0"/>
              <a:t> </a:t>
            </a:r>
            <a:r>
              <a:rPr lang="en-US" dirty="0" err="1"/>
              <a:t>syyn</a:t>
            </a:r>
            <a:r>
              <a:rPr lang="en-US" dirty="0"/>
              <a:t> </a:t>
            </a:r>
            <a:r>
              <a:rPr lang="en-US" dirty="0" err="1"/>
              <a:t>aukottomasta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selvittämisestä</a:t>
            </a:r>
            <a:r>
              <a:rPr lang="en-US" dirty="0"/>
              <a:t> </a:t>
            </a:r>
            <a:r>
              <a:rPr lang="en-US" dirty="0" err="1"/>
              <a:t>mahdotonta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Koneessa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toimiva</a:t>
            </a:r>
            <a:r>
              <a:rPr lang="en-US" dirty="0"/>
              <a:t> </a:t>
            </a:r>
            <a:r>
              <a:rPr lang="en-US" dirty="0" err="1"/>
              <a:t>rakettipelastusvarjo</a:t>
            </a:r>
            <a:r>
              <a:rPr lang="en-US" dirty="0"/>
              <a:t>, jota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jostain</a:t>
            </a:r>
            <a:r>
              <a:rPr lang="en-US" dirty="0"/>
              <a:t> </a:t>
            </a:r>
            <a:r>
              <a:rPr lang="en-US" dirty="0" err="1"/>
              <a:t>syystä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laukaistu</a:t>
            </a:r>
            <a:r>
              <a:rPr lang="en-US" dirty="0"/>
              <a:t> ja </a:t>
            </a:r>
            <a:r>
              <a:rPr lang="en-US" dirty="0" err="1"/>
              <a:t>poliisin</a:t>
            </a:r>
            <a:r>
              <a:rPr lang="en-US" dirty="0"/>
              <a:t> TEPO-</a:t>
            </a:r>
            <a:r>
              <a:rPr lang="en-US" dirty="0" err="1"/>
              <a:t>ryhmä</a:t>
            </a:r>
            <a:r>
              <a:rPr lang="en-US" dirty="0"/>
              <a:t> </a:t>
            </a:r>
            <a:r>
              <a:rPr lang="en-US" dirty="0" err="1"/>
              <a:t>joutui</a:t>
            </a:r>
            <a:r>
              <a:rPr lang="en-US" dirty="0"/>
              <a:t> </a:t>
            </a:r>
            <a:r>
              <a:rPr lang="en-US" dirty="0" err="1"/>
              <a:t>purkamaan</a:t>
            </a:r>
            <a:r>
              <a:rPr lang="en-US" dirty="0"/>
              <a:t> </a:t>
            </a:r>
            <a:r>
              <a:rPr lang="en-US" dirty="0" err="1"/>
              <a:t>laukeamattoman</a:t>
            </a:r>
            <a:r>
              <a:rPr lang="en-US" dirty="0"/>
              <a:t> </a:t>
            </a:r>
            <a:r>
              <a:rPr lang="en-US" dirty="0" err="1"/>
              <a:t>räjähdepanoksen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turmapaikalla</a:t>
            </a:r>
            <a:r>
              <a:rPr lang="en-US" dirty="0"/>
              <a:t>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7851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01A0F6A-D660-717B-4CEA-B4C9C5148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22" y="2861926"/>
            <a:ext cx="5692462" cy="3972698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9567729A-F656-545E-4237-CD2E791551F9}"/>
              </a:ext>
            </a:extLst>
          </p:cNvPr>
          <p:cNvSpPr txBox="1"/>
          <p:nvPr/>
        </p:nvSpPr>
        <p:spPr>
          <a:xfrm>
            <a:off x="2760203" y="2265617"/>
            <a:ext cx="3786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Kiitos!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557167C-86C6-ED85-321D-40EC5978DB1C}"/>
              </a:ext>
            </a:extLst>
          </p:cNvPr>
          <p:cNvSpPr txBox="1"/>
          <p:nvPr/>
        </p:nvSpPr>
        <p:spPr>
          <a:xfrm>
            <a:off x="0" y="308805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Lentäjäntie 3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01530 Vantaa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B5CEF26C-930D-8600-96F9-B2AEEAAFFED5}"/>
              </a:ext>
            </a:extLst>
          </p:cNvPr>
          <p:cNvSpPr/>
          <p:nvPr/>
        </p:nvSpPr>
        <p:spPr>
          <a:xfrm>
            <a:off x="3545602" y="3904311"/>
            <a:ext cx="2044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1995A5D-0977-0705-16F5-C358AB785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295" y="4571882"/>
            <a:ext cx="229495" cy="22949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52E7919-D3D5-91F1-3C7E-364696B84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36" y="4529410"/>
            <a:ext cx="269718" cy="30098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C3735EE-B62A-D70F-691A-96F981B0FB65}"/>
              </a:ext>
            </a:extLst>
          </p:cNvPr>
          <p:cNvSpPr txBox="1"/>
          <p:nvPr/>
        </p:nvSpPr>
        <p:spPr>
          <a:xfrm>
            <a:off x="3287559" y="4548131"/>
            <a:ext cx="1704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7DAFDDB-1BB9-838A-0225-71B2BB972ADA}"/>
              </a:ext>
            </a:extLst>
          </p:cNvPr>
          <p:cNvSpPr txBox="1"/>
          <p:nvPr/>
        </p:nvSpPr>
        <p:spPr>
          <a:xfrm>
            <a:off x="5181912" y="4535313"/>
            <a:ext cx="150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2" name="Kuva 11" descr="sil logo cyan.png">
            <a:extLst>
              <a:ext uri="{FF2B5EF4-FFF2-40B4-BE49-F238E27FC236}">
                <a16:creationId xmlns:a16="http://schemas.microsoft.com/office/drawing/2014/main" id="{3140498C-8803-7112-20F7-8CE9745B7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0" y="1005344"/>
            <a:ext cx="1277179" cy="1175504"/>
          </a:xfrm>
          <a:prstGeom prst="rect">
            <a:avLst/>
          </a:prstGeom>
        </p:spPr>
      </p:pic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FD387101-3D7F-39E7-D8AA-B85E21698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Jari Lehti Laji- ja valmennuspäällikkö      Suomen Ilmailuliitto ry</a:t>
            </a:r>
          </a:p>
        </p:txBody>
      </p:sp>
    </p:spTree>
    <p:extLst>
      <p:ext uri="{BB962C8B-B14F-4D97-AF65-F5344CB8AC3E}">
        <p14:creationId xmlns:p14="http://schemas.microsoft.com/office/powerpoint/2010/main" val="58897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l ppt pohja" id="{C31B2DCF-34E5-4475-B642-F9CAF1E88630}" vid="{92590444-F153-4806-9EC7-8227A8B9056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SIl ppt pohja</Template>
  <TotalTime>899</TotalTime>
  <Words>517</Words>
  <Application>Microsoft Macintosh PowerPoint</Application>
  <PresentationFormat>Näytössä katseltava diaesitys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Arial</vt:lpstr>
      <vt:lpstr>Calibri</vt:lpstr>
      <vt:lpstr>Nexa Bold</vt:lpstr>
      <vt:lpstr>Office-teema</vt:lpstr>
      <vt:lpstr>Yleis- ja harrasteilmailun onnettomuuksia 2025–2026</vt:lpstr>
      <vt:lpstr>Vuosi 2025</vt:lpstr>
      <vt:lpstr>Vuosi 2025</vt:lpstr>
      <vt:lpstr>Vuosi 2025</vt:lpstr>
      <vt:lpstr>Vuosi 2025</vt:lpstr>
      <vt:lpstr>Vuosi 2025</vt:lpstr>
      <vt:lpstr>Vuosi 2026 (Tilanne 16.9.2026 asti)</vt:lpstr>
      <vt:lpstr>Vuosi 2026 (Tilanne 16.9.2026 asti)</vt:lpstr>
      <vt:lpstr>Vuosi 2026 (Tilanne 16.9.2026 asti)</vt:lpstr>
      <vt:lpstr>Vuosi 2026 (Tilanne 16.9.2026 asti)</vt:lpstr>
      <vt:lpstr>Vuosi 2026 (Tilanne 16.9.2026 asti)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Kirsi Seppälä</dc:creator>
  <cp:lastModifiedBy>Hannu Halonen</cp:lastModifiedBy>
  <cp:revision>4</cp:revision>
  <dcterms:created xsi:type="dcterms:W3CDTF">2024-05-20T10:26:10Z</dcterms:created>
  <dcterms:modified xsi:type="dcterms:W3CDTF">2026-10-02T17:06:57Z</dcterms:modified>
</cp:coreProperties>
</file>