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56" r:id="rId5"/>
    <p:sldId id="557" r:id="rId6"/>
    <p:sldId id="512" r:id="rId7"/>
    <p:sldId id="558" r:id="rId8"/>
    <p:sldId id="561" r:id="rId9"/>
    <p:sldId id="562" r:id="rId10"/>
    <p:sldId id="431" r:id="rId11"/>
    <p:sldId id="560" r:id="rId12"/>
    <p:sldId id="554" r:id="rId13"/>
    <p:sldId id="539" r:id="rId14"/>
    <p:sldId id="540" r:id="rId15"/>
    <p:sldId id="552" r:id="rId16"/>
    <p:sldId id="563" r:id="rId17"/>
    <p:sldId id="264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E3"/>
    <a:srgbClr val="009DE0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3366" autoAdjust="0"/>
  </p:normalViewPr>
  <p:slideViewPr>
    <p:cSldViewPr snapToGrid="0" showGuides="1">
      <p:cViewPr varScale="1">
        <p:scale>
          <a:sx n="58" d="100"/>
          <a:sy n="58" d="100"/>
        </p:scale>
        <p:origin x="65" y="55"/>
      </p:cViewPr>
      <p:guideLst>
        <p:guide orient="horz" pos="2205"/>
        <p:guide pos="3885"/>
      </p:guideLst>
    </p:cSldViewPr>
  </p:slideViewPr>
  <p:outlineViewPr>
    <p:cViewPr>
      <p:scale>
        <a:sx n="33" d="100"/>
        <a:sy n="33" d="100"/>
      </p:scale>
      <p:origin x="0" y="-12189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44" d="100"/>
          <a:sy n="44" d="100"/>
        </p:scale>
        <p:origin x="2311" y="4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i Lehti" userId="d811442f-5fbe-496c-8b08-eab94a836224" providerId="ADAL" clId="{DA34FFAE-EFB5-4101-A99A-273C9EC0AA7B}"/>
    <pc:docChg chg="modSld sldOrd">
      <pc:chgData name="Jari Lehti" userId="d811442f-5fbe-496c-8b08-eab94a836224" providerId="ADAL" clId="{DA34FFAE-EFB5-4101-A99A-273C9EC0AA7B}" dt="2026-10-04T07:23:50.741" v="13" actId="113"/>
      <pc:docMkLst>
        <pc:docMk/>
      </pc:docMkLst>
      <pc:sldChg chg="modSp">
        <pc:chgData name="Jari Lehti" userId="d811442f-5fbe-496c-8b08-eab94a836224" providerId="ADAL" clId="{DA34FFAE-EFB5-4101-A99A-273C9EC0AA7B}" dt="2026-10-02T15:39:11.514" v="12"/>
        <pc:sldMkLst>
          <pc:docMk/>
          <pc:sldMk cId="241003915" sldId="256"/>
        </pc:sldMkLst>
        <pc:spChg chg="mod">
          <ac:chgData name="Jari Lehti" userId="d811442f-5fbe-496c-8b08-eab94a836224" providerId="ADAL" clId="{DA34FFAE-EFB5-4101-A99A-273C9EC0AA7B}" dt="2026-10-02T15:39:11.514" v="12"/>
          <ac:spMkLst>
            <pc:docMk/>
            <pc:sldMk cId="241003915" sldId="256"/>
            <ac:spMk id="3" creationId="{552E52EA-9CEF-4F63-BE23-02B74297B65E}"/>
          </ac:spMkLst>
        </pc:spChg>
      </pc:sldChg>
      <pc:sldChg chg="modSp">
        <pc:chgData name="Jari Lehti" userId="d811442f-5fbe-496c-8b08-eab94a836224" providerId="ADAL" clId="{DA34FFAE-EFB5-4101-A99A-273C9EC0AA7B}" dt="2026-10-02T14:24:33.665" v="6"/>
        <pc:sldMkLst>
          <pc:docMk/>
          <pc:sldMk cId="291724153" sldId="512"/>
        </pc:sldMkLst>
        <pc:spChg chg="mod">
          <ac:chgData name="Jari Lehti" userId="d811442f-5fbe-496c-8b08-eab94a836224" providerId="ADAL" clId="{DA34FFAE-EFB5-4101-A99A-273C9EC0AA7B}" dt="2026-10-02T14:24:33.665" v="6"/>
          <ac:spMkLst>
            <pc:docMk/>
            <pc:sldMk cId="291724153" sldId="512"/>
            <ac:spMk id="2" creationId="{CE8DD2E1-6017-78F0-0386-5677F71C90E9}"/>
          </ac:spMkLst>
        </pc:spChg>
      </pc:sldChg>
      <pc:sldChg chg="ord">
        <pc:chgData name="Jari Lehti" userId="d811442f-5fbe-496c-8b08-eab94a836224" providerId="ADAL" clId="{DA34FFAE-EFB5-4101-A99A-273C9EC0AA7B}" dt="2026-10-02T14:19:52.102" v="4"/>
        <pc:sldMkLst>
          <pc:docMk/>
          <pc:sldMk cId="82019799" sldId="539"/>
        </pc:sldMkLst>
      </pc:sldChg>
      <pc:sldChg chg="modSp">
        <pc:chgData name="Jari Lehti" userId="d811442f-5fbe-496c-8b08-eab94a836224" providerId="ADAL" clId="{DA34FFAE-EFB5-4101-A99A-273C9EC0AA7B}" dt="2026-10-02T14:29:21.306" v="7"/>
        <pc:sldMkLst>
          <pc:docMk/>
          <pc:sldMk cId="2495809648" sldId="557"/>
        </pc:sldMkLst>
        <pc:spChg chg="mod">
          <ac:chgData name="Jari Lehti" userId="d811442f-5fbe-496c-8b08-eab94a836224" providerId="ADAL" clId="{DA34FFAE-EFB5-4101-A99A-273C9EC0AA7B}" dt="2026-10-02T14:29:21.306" v="7"/>
          <ac:spMkLst>
            <pc:docMk/>
            <pc:sldMk cId="2495809648" sldId="557"/>
            <ac:spMk id="2" creationId="{7D99151F-595F-555F-B939-1B023D18938C}"/>
          </ac:spMkLst>
        </pc:spChg>
      </pc:sldChg>
      <pc:sldChg chg="addSp modSp">
        <pc:chgData name="Jari Lehti" userId="d811442f-5fbe-496c-8b08-eab94a836224" providerId="ADAL" clId="{DA34FFAE-EFB5-4101-A99A-273C9EC0AA7B}" dt="2026-10-02T14:38:11.035" v="9"/>
        <pc:sldMkLst>
          <pc:docMk/>
          <pc:sldMk cId="891913040" sldId="561"/>
        </pc:sldMkLst>
        <pc:spChg chg="add mod">
          <ac:chgData name="Jari Lehti" userId="d811442f-5fbe-496c-8b08-eab94a836224" providerId="ADAL" clId="{DA34FFAE-EFB5-4101-A99A-273C9EC0AA7B}" dt="2026-10-02T14:38:11.035" v="9"/>
          <ac:spMkLst>
            <pc:docMk/>
            <pc:sldMk cId="891913040" sldId="561"/>
            <ac:spMk id="9" creationId="{249711CC-6E7C-CF54-06F2-D87C0BFD5409}"/>
          </ac:spMkLst>
        </pc:spChg>
      </pc:sldChg>
      <pc:sldChg chg="modSp mod">
        <pc:chgData name="Jari Lehti" userId="d811442f-5fbe-496c-8b08-eab94a836224" providerId="ADAL" clId="{DA34FFAE-EFB5-4101-A99A-273C9EC0AA7B}" dt="2026-10-04T07:23:50.741" v="13" actId="113"/>
        <pc:sldMkLst>
          <pc:docMk/>
          <pc:sldMk cId="608253173" sldId="563"/>
        </pc:sldMkLst>
        <pc:spChg chg="mod">
          <ac:chgData name="Jari Lehti" userId="d811442f-5fbe-496c-8b08-eab94a836224" providerId="ADAL" clId="{DA34FFAE-EFB5-4101-A99A-273C9EC0AA7B}" dt="2026-10-04T07:23:50.741" v="13" actId="113"/>
          <ac:spMkLst>
            <pc:docMk/>
            <pc:sldMk cId="608253173" sldId="563"/>
            <ac:spMk id="3" creationId="{3B297667-4BE7-C18F-F9EE-65B15BD15C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640E2-175C-4A33-A786-ED9BE1E6F7F7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3775A-A326-492E-9241-8514A2E7DD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32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2E125DA-37FD-43B8-8450-6841A6C13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83" b="-28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9965" y="2353353"/>
            <a:ext cx="9266801" cy="1749175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9DE0"/>
                </a:solidFill>
                <a:latin typeface="Nexa Bold" panose="02000000000000000000" pitchFamily="50" charset="0"/>
              </a:defRPr>
            </a:lvl1pPr>
          </a:lstStyle>
          <a:p>
            <a:r>
              <a:rPr lang="en-US" dirty="0"/>
              <a:t>OTSIKKO ISOLLA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9961" y="4401556"/>
            <a:ext cx="9266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12">
            <a:extLst>
              <a:ext uri="{FF2B5EF4-FFF2-40B4-BE49-F238E27FC236}">
                <a16:creationId xmlns:a16="http://schemas.microsoft.com/office/drawing/2014/main" id="{C4136B46-8D1F-4C99-8FA6-8A9736BC2D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3252" y="136519"/>
            <a:ext cx="16383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4048" y="267775"/>
            <a:ext cx="925098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  <a:latin typeface="Calibri" panose="020F0502020204030204" pitchFamily="34" charset="0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4049" y="1803275"/>
            <a:ext cx="11145369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6A67BA3E-112F-401B-A52B-FB566B92DD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3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4048" y="213988"/>
            <a:ext cx="9271229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dirty="0">
                <a:solidFill>
                  <a:srgbClr val="009FE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04048" y="1825625"/>
            <a:ext cx="6618397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708164" y="1825625"/>
            <a:ext cx="4114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objekti</a:t>
            </a:r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4B32C3E6-F2A7-4859-B97E-87FB497610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5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9701" y="2103442"/>
            <a:ext cx="11214979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DE0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9701" y="3429005"/>
            <a:ext cx="11214979" cy="265440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12192000" cy="19755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kuva</a:t>
            </a:r>
          </a:p>
        </p:txBody>
      </p:sp>
      <p:pic>
        <p:nvPicPr>
          <p:cNvPr id="8" name="Kuva 12">
            <a:extLst>
              <a:ext uri="{FF2B5EF4-FFF2-40B4-BE49-F238E27FC236}">
                <a16:creationId xmlns:a16="http://schemas.microsoft.com/office/drawing/2014/main" id="{618491B1-BB38-4ACA-A4FE-829A78D211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3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2533" y="136529"/>
            <a:ext cx="932967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2529" y="1825625"/>
            <a:ext cx="6666672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555609" y="1825625"/>
            <a:ext cx="426735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3831FB-F6E4-4579-8F63-30323D354D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55609" y="4050565"/>
            <a:ext cx="426735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Kuva 12">
            <a:extLst>
              <a:ext uri="{FF2B5EF4-FFF2-40B4-BE49-F238E27FC236}">
                <a16:creationId xmlns:a16="http://schemas.microsoft.com/office/drawing/2014/main" id="{6E1E30A8-D7FC-44CD-821A-E2203E34A4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F1AEAC3-C963-4AA0-B71A-A3B9FC0D3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83" b="-2824"/>
          <a:stretch/>
        </p:blipFill>
        <p:spPr>
          <a:xfrm>
            <a:off x="0" y="15114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7887" y="1709744"/>
            <a:ext cx="1005956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01CFA34A-0DBA-4EFB-B901-165C94DB29D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309" y="236770"/>
            <a:ext cx="1296289" cy="893083"/>
          </a:xfrm>
          <a:prstGeom prst="rect">
            <a:avLst/>
          </a:prstGeom>
        </p:spPr>
      </p:pic>
      <p:pic>
        <p:nvPicPr>
          <p:cNvPr id="8" name="Kuva 12">
            <a:extLst>
              <a:ext uri="{FF2B5EF4-FFF2-40B4-BE49-F238E27FC236}">
                <a16:creationId xmlns:a16="http://schemas.microsoft.com/office/drawing/2014/main" id="{744973B1-B041-4EF1-9F18-20DCBE5D80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3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12">
            <a:extLst>
              <a:ext uri="{FF2B5EF4-FFF2-40B4-BE49-F238E27FC236}">
                <a16:creationId xmlns:a16="http://schemas.microsoft.com/office/drawing/2014/main" id="{91D9E5F4-34D7-412E-9382-0FD134355E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34650" y="40605"/>
            <a:ext cx="144301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4D2A3C08-DB99-40A9-BF7F-40AEFF015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364" y="2861926"/>
            <a:ext cx="7589949" cy="397269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80DB7C-78CA-4246-95AE-435BEC582F25}"/>
              </a:ext>
            </a:extLst>
          </p:cNvPr>
          <p:cNvSpPr txBox="1"/>
          <p:nvPr userDrawn="1"/>
        </p:nvSpPr>
        <p:spPr>
          <a:xfrm>
            <a:off x="2805463" y="2300271"/>
            <a:ext cx="6666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Taivaskaan ei ole rajana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500AC05-606D-4798-ADF4-559718D18A34}"/>
              </a:ext>
            </a:extLst>
          </p:cNvPr>
          <p:cNvSpPr txBox="1"/>
          <p:nvPr userDrawn="1"/>
        </p:nvSpPr>
        <p:spPr>
          <a:xfrm>
            <a:off x="0" y="3088052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Helsinki-Malmin lentoasema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00700 Helsinki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EE6D27B-8A95-467F-8842-7CC30AE58C62}"/>
              </a:ext>
            </a:extLst>
          </p:cNvPr>
          <p:cNvSpPr/>
          <p:nvPr userDrawn="1"/>
        </p:nvSpPr>
        <p:spPr>
          <a:xfrm>
            <a:off x="4727471" y="3904311"/>
            <a:ext cx="2011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800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3BF0610-FC78-48EF-8E6A-513F44CB08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4414" y="4608302"/>
            <a:ext cx="305993" cy="22949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40EC97E-9395-4F94-84B6-4D72B521C4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001" y="4519010"/>
            <a:ext cx="433813" cy="3187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7BB9742-51E5-42B5-8CC9-3204E0A5B0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7140" y="4547291"/>
            <a:ext cx="359624" cy="30098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A45565D-7CBB-46FE-B1B8-C8BB91C84C75}"/>
              </a:ext>
            </a:extLst>
          </p:cNvPr>
          <p:cNvSpPr txBox="1"/>
          <p:nvPr userDrawn="1"/>
        </p:nvSpPr>
        <p:spPr>
          <a:xfrm>
            <a:off x="6276154" y="4603327"/>
            <a:ext cx="1434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4A197E4-5681-4754-9002-D7F0081097F5}"/>
              </a:ext>
            </a:extLst>
          </p:cNvPr>
          <p:cNvSpPr txBox="1"/>
          <p:nvPr userDrawn="1"/>
        </p:nvSpPr>
        <p:spPr>
          <a:xfrm>
            <a:off x="3643481" y="4571281"/>
            <a:ext cx="2272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6164C30-52F8-4627-BB15-9A1D54911609}"/>
              </a:ext>
            </a:extLst>
          </p:cNvPr>
          <p:cNvSpPr txBox="1"/>
          <p:nvPr userDrawn="1"/>
        </p:nvSpPr>
        <p:spPr>
          <a:xfrm>
            <a:off x="8262209" y="4603327"/>
            <a:ext cx="2011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7" name="Kuva 12">
            <a:extLst>
              <a:ext uri="{FF2B5EF4-FFF2-40B4-BE49-F238E27FC236}">
                <a16:creationId xmlns:a16="http://schemas.microsoft.com/office/drawing/2014/main" id="{F447BB9A-29D6-49BE-80D8-AFBA5FC597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521" y="623619"/>
            <a:ext cx="1759046" cy="16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1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4045" y="224206"/>
            <a:ext cx="9251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4049" y="1674485"/>
            <a:ext cx="111453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7F67F0D-650E-46FA-8965-77BCE4A6C232}" type="datetimeFigureOut">
              <a:rPr lang="fi-FI" smtClean="0"/>
              <a:pPr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5EA4835-AE28-456F-B73C-84B837548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0ADF3EE-3830-423E-8D88-5F593470A4C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6027" y="206701"/>
            <a:ext cx="1374303" cy="9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82" r:id="rId4"/>
    <p:sldLayoutId id="2147483669" r:id="rId5"/>
    <p:sldLayoutId id="2147483663" r:id="rId6"/>
    <p:sldLayoutId id="2147483667" r:id="rId7"/>
    <p:sldLayoutId id="2147483666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2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.fi/urheilu/art-2000012311495.htm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5ABF5-16C8-464B-AD66-6037F87EE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90" y="710987"/>
            <a:ext cx="9266801" cy="882143"/>
          </a:xfrm>
        </p:spPr>
        <p:txBody>
          <a:bodyPr>
            <a:normAutofit/>
          </a:bodyPr>
          <a:lstStyle/>
          <a:p>
            <a:r>
              <a:rPr lang="fi-FI" sz="4400" dirty="0"/>
              <a:t>Avainhenkilöpäivät 3.-4.10.2026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2E52EA-9CEF-4F63-BE23-02B74297B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885" y="1953825"/>
            <a:ext cx="9266800" cy="3756510"/>
          </a:xfrm>
        </p:spPr>
        <p:txBody>
          <a:bodyPr>
            <a:normAutofit fontScale="25000" lnSpcReduction="20000"/>
          </a:bodyPr>
          <a:lstStyle/>
          <a:p>
            <a:r>
              <a:rPr lang="fi-FI" sz="5500" dirty="0"/>
              <a:t>Yhdenvertaisuus, tasa-arvo ja </a:t>
            </a:r>
            <a:r>
              <a:rPr lang="fi-FI" sz="5500" b="1" dirty="0"/>
              <a:t>häirintä</a:t>
            </a:r>
          </a:p>
          <a:p>
            <a:endParaRPr lang="fi-FI" sz="5500" dirty="0"/>
          </a:p>
          <a:p>
            <a:r>
              <a:rPr lang="fi-FI" sz="5500" b="1" dirty="0"/>
              <a:t>● </a:t>
            </a:r>
            <a:r>
              <a:rPr lang="fi-FI" sz="5500" dirty="0"/>
              <a:t>Häirintä medioissa</a:t>
            </a:r>
            <a:br>
              <a:rPr lang="fi-FI" sz="5500" dirty="0"/>
            </a:br>
            <a:br>
              <a:rPr lang="fi-FI" sz="5500" dirty="0"/>
            </a:br>
            <a:br>
              <a:rPr lang="fi-FI" sz="5500" dirty="0"/>
            </a:br>
            <a:r>
              <a:rPr lang="fi-FI" sz="5500" b="1" dirty="0"/>
              <a:t>● </a:t>
            </a:r>
            <a:r>
              <a:rPr lang="fi-FI" sz="5500" dirty="0"/>
              <a:t>Mikä on häirintää</a:t>
            </a:r>
            <a:br>
              <a:rPr lang="fi-FI" sz="5500" dirty="0"/>
            </a:br>
            <a:endParaRPr lang="fi-FI" sz="5500" dirty="0"/>
          </a:p>
          <a:p>
            <a:r>
              <a:rPr lang="fi-FI" sz="5500" dirty="0"/>
              <a:t>● Tilasto</a:t>
            </a:r>
            <a:br>
              <a:rPr lang="fi-FI" sz="5500" dirty="0"/>
            </a:br>
            <a:endParaRPr lang="fi-FI" sz="5500" dirty="0"/>
          </a:p>
          <a:p>
            <a:r>
              <a:rPr lang="fi-FI" sz="5500" dirty="0"/>
              <a:t>● Ota häirintä puheeksi</a:t>
            </a:r>
            <a:br>
              <a:rPr lang="fi-FI" sz="5500" dirty="0"/>
            </a:br>
            <a:br>
              <a:rPr lang="fi-FI" sz="5500" dirty="0">
                <a:solidFill>
                  <a:srgbClr val="002060"/>
                </a:solidFill>
              </a:rPr>
            </a:br>
            <a:br>
              <a:rPr lang="fi-FI" sz="5500" dirty="0">
                <a:solidFill>
                  <a:srgbClr val="002060"/>
                </a:solidFill>
              </a:rPr>
            </a:br>
            <a:r>
              <a:rPr lang="fi-FI" sz="5500" dirty="0"/>
              <a:t>● </a:t>
            </a:r>
            <a:r>
              <a:rPr lang="fi-FI" sz="6000" dirty="0">
                <a:solidFill>
                  <a:srgbClr val="333333"/>
                </a:solidFill>
              </a:rPr>
              <a:t>Onko kerho valmis?  </a:t>
            </a:r>
            <a:br>
              <a:rPr lang="fi-FI" sz="6000" dirty="0">
                <a:solidFill>
                  <a:srgbClr val="333333"/>
                </a:solidFill>
              </a:rPr>
            </a:br>
            <a:br>
              <a:rPr lang="fi-FI" sz="6000" b="1" dirty="0">
                <a:solidFill>
                  <a:srgbClr val="333333"/>
                </a:solidFill>
              </a:rPr>
            </a:br>
            <a:br>
              <a:rPr lang="fi-FI" sz="6000" b="1" dirty="0">
                <a:solidFill>
                  <a:srgbClr val="333333"/>
                </a:solidFill>
              </a:rPr>
            </a:br>
            <a:r>
              <a:rPr lang="fi-FI" sz="5400" dirty="0"/>
              <a:t>● </a:t>
            </a:r>
            <a:r>
              <a:rPr lang="fi-FI" sz="5500" dirty="0"/>
              <a:t>Toimenpiteet, ennakointi häirintätapausten varalle</a:t>
            </a:r>
            <a:br>
              <a:rPr lang="fi-FI" sz="5500" dirty="0"/>
            </a:br>
            <a:br>
              <a:rPr lang="fi-FI" sz="5500" dirty="0"/>
            </a:br>
            <a:br>
              <a:rPr lang="fi-FI" sz="5500" dirty="0"/>
            </a:br>
            <a:r>
              <a:rPr lang="fi-FI" sz="5400" dirty="0"/>
              <a:t>● </a:t>
            </a:r>
            <a:r>
              <a:rPr lang="fi-FI" sz="5500" dirty="0" err="1"/>
              <a:t>Checklist</a:t>
            </a:r>
            <a:endParaRPr lang="fi-FI" sz="5500" dirty="0"/>
          </a:p>
          <a:p>
            <a:endParaRPr lang="fi-FI" sz="5500" dirty="0"/>
          </a:p>
          <a:p>
            <a:endParaRPr lang="fi-FI" sz="5500" dirty="0"/>
          </a:p>
          <a:p>
            <a:r>
              <a:rPr lang="fi-FI" dirty="0">
                <a:solidFill>
                  <a:srgbClr val="002060"/>
                </a:solidFill>
              </a:rPr>
              <a:t> 					</a:t>
            </a:r>
            <a:br>
              <a:rPr lang="fi-FI" dirty="0">
                <a:solidFill>
                  <a:srgbClr val="002060"/>
                </a:solidFill>
              </a:rPr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10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3721-4423-700E-0838-DF08BC50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99151F-595F-555F-B939-1B023D18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475" y="-203565"/>
            <a:ext cx="9250981" cy="1325563"/>
          </a:xfrm>
        </p:spPr>
        <p:txBody>
          <a:bodyPr/>
          <a:lstStyle/>
          <a:p>
            <a:r>
              <a:rPr lang="fi-FI" dirty="0"/>
              <a:t>Medioissa häirintä ylittää uutiskynnyksen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5A9DDF-A58E-E6C7-FD6E-6F1E3C891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068" y="1485558"/>
            <a:ext cx="8359027" cy="49489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i-FI" dirty="0"/>
          </a:p>
          <a:p>
            <a:pPr marL="0" indent="0">
              <a:buNone/>
            </a:pPr>
            <a:endParaRPr lang="fi-FI" sz="1900" dirty="0"/>
          </a:p>
        </p:txBody>
      </p:sp>
      <p:sp>
        <p:nvSpPr>
          <p:cNvPr id="5" name="Alatunnisteen paikkamerkki 9">
            <a:extLst>
              <a:ext uri="{FF2B5EF4-FFF2-40B4-BE49-F238E27FC236}">
                <a16:creationId xmlns:a16="http://schemas.microsoft.com/office/drawing/2014/main" id="{FFB2E2F4-198A-7A27-73E7-E4ACF9945495}"/>
              </a:ext>
            </a:extLst>
          </p:cNvPr>
          <p:cNvSpPr txBox="1">
            <a:spLocks/>
          </p:cNvSpPr>
          <p:nvPr/>
        </p:nvSpPr>
        <p:spPr>
          <a:xfrm>
            <a:off x="5443288" y="6522929"/>
            <a:ext cx="522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Jari Lehti Laji- ja Valmennuspäällikkö              Suomen Ilmailuliitto ry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933031F-7D3F-5A5C-4051-6FAC50B4B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52" y="1194163"/>
            <a:ext cx="3512765" cy="308206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C6CC8EF-6E4D-643A-0590-C0B69303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50" y="4674970"/>
            <a:ext cx="3739341" cy="17689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BA4C8F4-D67A-5371-9CEB-D2756DC34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790" y="3644611"/>
            <a:ext cx="3320230" cy="2057454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132A706-8386-58A6-1B0C-1813C78C8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550" y="1015008"/>
            <a:ext cx="3612673" cy="231959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DFAA3EC-5349-15F7-3966-360E96DB2A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551" y="1341725"/>
            <a:ext cx="3472634" cy="389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0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70092-10DE-DF96-9197-BCB05E17F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8DD2E1-6017-78F0-0386-5677F71C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Medioissa häirintä ylittää uutiskynnyksen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0A2687C-0396-A07B-BEFB-6E39964FC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578" y="1653723"/>
            <a:ext cx="8359027" cy="49489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br>
              <a:rPr lang="fi-FI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fi-FI" sz="1900" dirty="0"/>
          </a:p>
        </p:txBody>
      </p:sp>
      <p:sp>
        <p:nvSpPr>
          <p:cNvPr id="5" name="Alatunnisteen paikkamerkki 9">
            <a:extLst>
              <a:ext uri="{FF2B5EF4-FFF2-40B4-BE49-F238E27FC236}">
                <a16:creationId xmlns:a16="http://schemas.microsoft.com/office/drawing/2014/main" id="{906A92F3-FDBA-A6A8-6853-749A9ADD2FFB}"/>
              </a:ext>
            </a:extLst>
          </p:cNvPr>
          <p:cNvSpPr txBox="1">
            <a:spLocks/>
          </p:cNvSpPr>
          <p:nvPr/>
        </p:nvSpPr>
        <p:spPr>
          <a:xfrm>
            <a:off x="2747222" y="6492875"/>
            <a:ext cx="522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Jari Lehti Laji- ja Valmennuspäällikkö              Suomen Ilmailuliitto ry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4B6D572-CA81-7FE7-1432-266F7449A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76" y="1362664"/>
            <a:ext cx="4008007" cy="385835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02CE173-2E63-1E3B-0AD1-85A225B00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507" y="1439457"/>
            <a:ext cx="4492955" cy="393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AB6C-586B-2B7A-12BC-08755DF3A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C9B1DF-00A7-C4C8-B623-37C179FC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Medioissa häirintä ylittää uutiskynnyksen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12FC0F-6A3F-7F34-1793-99FFB0B18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578" y="1653723"/>
            <a:ext cx="8359027" cy="494897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fi-FI" sz="1900" dirty="0"/>
          </a:p>
        </p:txBody>
      </p:sp>
      <p:sp>
        <p:nvSpPr>
          <p:cNvPr id="5" name="Alatunnisteen paikkamerkki 9">
            <a:extLst>
              <a:ext uri="{FF2B5EF4-FFF2-40B4-BE49-F238E27FC236}">
                <a16:creationId xmlns:a16="http://schemas.microsoft.com/office/drawing/2014/main" id="{BEBE0DCD-9F3D-AD43-2D73-9A6326C6EC13}"/>
              </a:ext>
            </a:extLst>
          </p:cNvPr>
          <p:cNvSpPr txBox="1">
            <a:spLocks/>
          </p:cNvSpPr>
          <p:nvPr/>
        </p:nvSpPr>
        <p:spPr>
          <a:xfrm>
            <a:off x="3331684" y="6492875"/>
            <a:ext cx="522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Jari Lehti Laji- ja Valmennuspäällikkö              Suomen Ilmailuliitto ry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F084790-277A-E789-663C-2DA9C9507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53" y="1525085"/>
            <a:ext cx="8465233" cy="4583484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ABCE723-7B56-AD32-B12F-16E1564C23FF}"/>
              </a:ext>
            </a:extLst>
          </p:cNvPr>
          <p:cNvSpPr txBox="1"/>
          <p:nvPr/>
        </p:nvSpPr>
        <p:spPr>
          <a:xfrm>
            <a:off x="806243" y="2553218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https://www.hs.fi/urheilu/art-2000012311495.html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79932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4D255-B60E-C5C4-53F0-38CF1CE42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64510A-9439-03E1-F09B-9FBF56B9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41" y="-90443"/>
            <a:ext cx="9250981" cy="1325563"/>
          </a:xfrm>
        </p:spPr>
        <p:txBody>
          <a:bodyPr/>
          <a:lstStyle/>
          <a:p>
            <a:r>
              <a:rPr lang="fi-FI" dirty="0"/>
              <a:t>Medioissa häirintä ylittää uutiskynnyksen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B23BCC-CECE-7F89-4834-0EA335E6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578" y="1653723"/>
            <a:ext cx="8359027" cy="494897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fi-FI" sz="1900" dirty="0"/>
          </a:p>
        </p:txBody>
      </p:sp>
      <p:sp>
        <p:nvSpPr>
          <p:cNvPr id="5" name="Alatunnisteen paikkamerkki 9">
            <a:extLst>
              <a:ext uri="{FF2B5EF4-FFF2-40B4-BE49-F238E27FC236}">
                <a16:creationId xmlns:a16="http://schemas.microsoft.com/office/drawing/2014/main" id="{35D2F378-1981-4AF1-3C9F-59F5945DE1E6}"/>
              </a:ext>
            </a:extLst>
          </p:cNvPr>
          <p:cNvSpPr txBox="1">
            <a:spLocks/>
          </p:cNvSpPr>
          <p:nvPr/>
        </p:nvSpPr>
        <p:spPr>
          <a:xfrm>
            <a:off x="3331684" y="6492875"/>
            <a:ext cx="522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Jari Lehti Laji- ja Valmennuspäällikkö              Suomen Ilmailuliitto ry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B4EBA51-129D-5D7C-6044-0254163AA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72" y="1061700"/>
            <a:ext cx="5985626" cy="172863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249711CC-6E7C-CF54-06F2-D87C0BFD5409}"/>
              </a:ext>
            </a:extLst>
          </p:cNvPr>
          <p:cNvSpPr txBox="1"/>
          <p:nvPr/>
        </p:nvSpPr>
        <p:spPr>
          <a:xfrm>
            <a:off x="758718" y="2880026"/>
            <a:ext cx="46407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/>
              <a:t>Pienlentokentillä kähmitään ja kukaan ei välitä</a:t>
            </a:r>
            <a:br>
              <a:rPr lang="fi-FI" b="1" dirty="0"/>
            </a:br>
            <a:br>
              <a:rPr lang="fi-FI" b="1" dirty="0"/>
            </a:br>
            <a:r>
              <a:rPr lang="fi-FI" sz="1200" dirty="0"/>
              <a:t>Toimituksen tietoon tuli syyskuussa tilanne johon ei kerholla reagoitu</a:t>
            </a:r>
          </a:p>
          <a:p>
            <a:r>
              <a:rPr lang="fi-FI" sz="1200" dirty="0"/>
              <a:t>millään tavalla. Se ettei kerhossa ole aiemmin asioita käsitelty voi </a:t>
            </a:r>
            <a:br>
              <a:rPr lang="fi-FI" sz="1200" dirty="0"/>
            </a:br>
            <a:r>
              <a:rPr lang="fi-FI" sz="1200" dirty="0"/>
              <a:t>tarkoittaa tarkoituksellista peittelyä. Ilmailuliiton nollatoleranssia voi </a:t>
            </a:r>
            <a:br>
              <a:rPr lang="fi-FI" sz="1200" dirty="0"/>
            </a:br>
            <a:r>
              <a:rPr lang="fi-FI" sz="1200" dirty="0"/>
              <a:t>pitää lasikattona jonka puhkeamista on kentillä odotettu jo vuosia, </a:t>
            </a:r>
            <a:br>
              <a:rPr lang="fi-FI" sz="1200" dirty="0"/>
            </a:br>
            <a:r>
              <a:rPr lang="fi-FI" sz="1200" dirty="0"/>
              <a:t>kertoo eteläsuomalaisen pienlentokentän kenttäpäällikkö…</a:t>
            </a:r>
            <a:br>
              <a:rPr lang="fi-FI" sz="1200" dirty="0"/>
            </a:br>
            <a:br>
              <a:rPr lang="fi-FI" sz="1200" dirty="0"/>
            </a:br>
            <a:r>
              <a:rPr lang="fi-FI" sz="1200" dirty="0"/>
              <a:t>Vain tilaajille</a:t>
            </a:r>
            <a:endParaRPr lang="fi-FI" b="1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C4AE7B36-FA51-D7AB-CF28-E455C019B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65" y="4312768"/>
            <a:ext cx="4511358" cy="240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13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A7395-D5A7-B775-AEC3-72517A316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CBC925-1EF0-424A-3D92-A2B088959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41" y="-90443"/>
            <a:ext cx="9250981" cy="1325563"/>
          </a:xfrm>
        </p:spPr>
        <p:txBody>
          <a:bodyPr/>
          <a:lstStyle/>
          <a:p>
            <a:r>
              <a:rPr lang="fi-FI" dirty="0"/>
              <a:t>Medioissa häirintä ylittää uutiskynnyksen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8FF277-F877-C3E9-FF60-77BE71261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578" y="1653723"/>
            <a:ext cx="8359027" cy="4948976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endParaRPr lang="fi-FI" sz="1900" dirty="0"/>
          </a:p>
        </p:txBody>
      </p:sp>
      <p:sp>
        <p:nvSpPr>
          <p:cNvPr id="5" name="Alatunnisteen paikkamerkki 9">
            <a:extLst>
              <a:ext uri="{FF2B5EF4-FFF2-40B4-BE49-F238E27FC236}">
                <a16:creationId xmlns:a16="http://schemas.microsoft.com/office/drawing/2014/main" id="{ED795600-BC2B-4875-35B6-D60A9AEE60A5}"/>
              </a:ext>
            </a:extLst>
          </p:cNvPr>
          <p:cNvSpPr txBox="1">
            <a:spLocks/>
          </p:cNvSpPr>
          <p:nvPr/>
        </p:nvSpPr>
        <p:spPr>
          <a:xfrm>
            <a:off x="3331684" y="6492875"/>
            <a:ext cx="52247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Jari Lehti Laji- ja Valmennuspäällikkö              Suomen Ilmailuliitto ry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80DAC42-1AFE-7542-91C7-98AD08560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72" y="1061700"/>
            <a:ext cx="5985626" cy="172863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9A2E5BD0-4993-1BED-75A7-75143178AEC2}"/>
              </a:ext>
            </a:extLst>
          </p:cNvPr>
          <p:cNvSpPr txBox="1"/>
          <p:nvPr/>
        </p:nvSpPr>
        <p:spPr>
          <a:xfrm>
            <a:off x="758718" y="2880026"/>
            <a:ext cx="49407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strike="sngStrike" dirty="0"/>
              <a:t>Pienlentokentillä kähmitään ja kukaan ei välitä</a:t>
            </a:r>
            <a:br>
              <a:rPr lang="fi-FI" b="1" dirty="0"/>
            </a:br>
            <a:br>
              <a:rPr lang="fi-FI" b="1" dirty="0"/>
            </a:br>
            <a:r>
              <a:rPr lang="fi-FI" b="1" dirty="0"/>
              <a:t>Jälleen maailmanmestaruus ultrakevytilmailussa..</a:t>
            </a:r>
            <a:br>
              <a:rPr lang="fi-FI" sz="1200" dirty="0"/>
            </a:b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328207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B4896D-F2D2-4846-BC04-8720A2306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Yhdenvertaisuus, tasa-arvo, häirintä 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419F24-5FA0-4B6F-B9C4-4A4448DFE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869" y="1207795"/>
            <a:ext cx="9601712" cy="6136786"/>
          </a:xfrm>
        </p:spPr>
        <p:txBody>
          <a:bodyPr>
            <a:normAutofit fontScale="47500" lnSpcReduction="20000"/>
          </a:bodyPr>
          <a:lstStyle/>
          <a:p>
            <a:endParaRPr lang="fi-FI" sz="1200" dirty="0"/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fi-FI" sz="4000" b="1" dirty="0">
                <a:solidFill>
                  <a:srgbClr val="333333"/>
                </a:solidFill>
              </a:rPr>
              <a:t>Yhdenvertaisuuslaki pohjana</a:t>
            </a:r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fi-FI" sz="4000" dirty="0"/>
              <a:t>Tasa-arvo ja yhdenvertaisuuslait velvoittavat syrjinnän kitkemiseen ja tasa-arvon ja yhdenvertaisuuden edistämiseen.</a:t>
            </a:r>
            <a:endParaRPr lang="fi-FI" sz="4000" dirty="0">
              <a:solidFill>
                <a:srgbClr val="333333"/>
              </a:solidFill>
            </a:endParaRPr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fi-FI" sz="4000" b="1" dirty="0">
                <a:solidFill>
                  <a:srgbClr val="333333"/>
                </a:solidFill>
              </a:rPr>
              <a:t>Mikä on häirintää?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4000" dirty="0">
                <a:solidFill>
                  <a:srgbClr val="333333"/>
                </a:solidFill>
              </a:rPr>
              <a:t> Käytöstä, jolla luodaan uhkaava, vihamielinen, halveksuva, nöyryyttävä tai ahdistava ilmapiiri.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4000" dirty="0">
                <a:solidFill>
                  <a:srgbClr val="333333"/>
                </a:solidFill>
              </a:rPr>
              <a:t> Tarkoituksellisesti tai tosiasiallisesti loukataan henkilön fyysistä tai psyykkistä koskemattomuutta.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4000" dirty="0">
                <a:solidFill>
                  <a:srgbClr val="333333"/>
                </a:solidFill>
              </a:rPr>
              <a:t> Kasvotusten tai somen välityksellä.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4000" dirty="0">
                <a:solidFill>
                  <a:srgbClr val="333333"/>
                </a:solidFill>
              </a:rPr>
              <a:t> Häirintää voivat kohdata ja kokea kaikki ikään, sukupuoleen tai muuhun ominaisuuteen katsomatta. </a:t>
            </a:r>
            <a:br>
              <a:rPr lang="fi-FI" sz="2900" b="0" i="0" dirty="0">
                <a:solidFill>
                  <a:srgbClr val="333333"/>
                </a:solidFill>
                <a:effectLst/>
              </a:rPr>
            </a:br>
            <a:br>
              <a:rPr lang="fi-FI" sz="2900" b="1" dirty="0">
                <a:solidFill>
                  <a:srgbClr val="333333"/>
                </a:solidFill>
              </a:rPr>
            </a:br>
            <a:br>
              <a:rPr lang="fi-FI" sz="2200" b="1" dirty="0">
                <a:solidFill>
                  <a:srgbClr val="25252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3600" b="1" dirty="0">
                <a:solidFill>
                  <a:srgbClr val="25252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1900" dirty="0">
                <a:solidFill>
                  <a:srgbClr val="25252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1200" dirty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i-FI" sz="1200" i="1" dirty="0">
              <a:solidFill>
                <a:srgbClr val="252525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sz="1100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endParaRPr lang="fi-FI" sz="1200" u="sng" dirty="0">
              <a:solidFill>
                <a:srgbClr val="00628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569C293-EEF0-4A9D-95F8-61075B2D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1883513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A82EE-8D0C-7D2C-6294-578D6864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142675-9EB6-83CD-DF22-9840D540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Yhdenvertaisuus, tasa-arvo, häirintä 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4C294B-72FD-1955-2E7B-081BE864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869" y="1207795"/>
            <a:ext cx="9601712" cy="6136786"/>
          </a:xfrm>
        </p:spPr>
        <p:txBody>
          <a:bodyPr>
            <a:normAutofit fontScale="92500" lnSpcReduction="10000"/>
          </a:bodyPr>
          <a:lstStyle/>
          <a:p>
            <a:endParaRPr lang="fi-FI" sz="1200" dirty="0"/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fi-FI" sz="4000" b="1" dirty="0">
                <a:solidFill>
                  <a:srgbClr val="333333"/>
                </a:solidFill>
              </a:rPr>
              <a:t>Tilastokeskus: </a:t>
            </a:r>
            <a:br>
              <a:rPr lang="fi-FI" sz="4000" dirty="0"/>
            </a:br>
            <a:endParaRPr lang="fi-FI" sz="4000" dirty="0">
              <a:solidFill>
                <a:srgbClr val="333333"/>
              </a:solidFill>
            </a:endParaRP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4000" dirty="0">
                <a:solidFill>
                  <a:srgbClr val="333333"/>
                </a:solidFill>
              </a:rPr>
              <a:t> </a:t>
            </a:r>
            <a:r>
              <a:rPr lang="fi-FI" sz="2600" dirty="0"/>
              <a:t>Yli puolet 18–74-vuotiaista naisista (54 %) ja </a:t>
            </a:r>
            <a:br>
              <a:rPr lang="fi-FI" sz="2600" dirty="0"/>
            </a:br>
            <a:r>
              <a:rPr lang="fi-FI" sz="2600" dirty="0"/>
              <a:t>miehistä noin joka seitsemäs (14 %) on kokenut seksuaalista häirintää työuransa aikana.</a:t>
            </a:r>
            <a:endParaRPr lang="fi-FI" sz="2600" dirty="0">
              <a:solidFill>
                <a:srgbClr val="333333"/>
              </a:solidFill>
            </a:endParaRPr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br>
              <a:rPr lang="fi-FI" sz="2900" b="0" i="0" dirty="0">
                <a:solidFill>
                  <a:srgbClr val="333333"/>
                </a:solidFill>
                <a:effectLst/>
              </a:rPr>
            </a:br>
            <a:br>
              <a:rPr lang="fi-FI" sz="2900" b="1" dirty="0">
                <a:solidFill>
                  <a:srgbClr val="333333"/>
                </a:solidFill>
              </a:rPr>
            </a:br>
            <a:br>
              <a:rPr lang="fi-FI" sz="2200" b="1" dirty="0">
                <a:solidFill>
                  <a:srgbClr val="25252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3600" b="1" dirty="0">
                <a:solidFill>
                  <a:srgbClr val="25252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1900" dirty="0">
                <a:solidFill>
                  <a:srgbClr val="25252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1200" dirty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i-FI" sz="1200" i="1" dirty="0">
              <a:solidFill>
                <a:srgbClr val="252525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sz="1100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endParaRPr lang="fi-FI" sz="1200" u="sng" dirty="0">
              <a:solidFill>
                <a:srgbClr val="00628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67EB963-9D3C-A50A-2BA6-5AC64F91D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80125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588FD-E400-2225-7759-86760ED1E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4EC843-94EF-9BBA-68CE-91AA24FDD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Yhdenvertaisuus, tasa-arvo, häirintä 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5488EA-0F3D-2378-0B5D-01FB7C0F9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5" y="1339770"/>
            <a:ext cx="9601712" cy="5023708"/>
          </a:xfrm>
        </p:spPr>
        <p:txBody>
          <a:bodyPr>
            <a:normAutofit fontScale="92500" lnSpcReduction="20000"/>
          </a:bodyPr>
          <a:lstStyle/>
          <a:p>
            <a:endParaRPr lang="fi-FI" sz="1200" dirty="0"/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fi-FI" b="1" dirty="0"/>
              <a:t>Ota häirintä puheeksi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Puuttumatta jättäminen on häiritsevän toiminnan hyväksymistä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”Pienet pisarat voivat kasvaa isoiksi lätäköiksi”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 Häirintää kokeneiden osa, kun kerho ei tee mitään eikä puutu…. </a:t>
            </a:r>
            <a:br>
              <a:rPr lang="fi-FI" dirty="0"/>
            </a:br>
            <a:br>
              <a:rPr lang="fi-FI" dirty="0"/>
            </a:br>
            <a:r>
              <a:rPr lang="fi-FI" b="1" dirty="0"/>
              <a:t>Häirintä yrittää piiloutua/oikeuttaa itseään</a:t>
            </a:r>
            <a:br>
              <a:rPr lang="fi-FI" dirty="0"/>
            </a:br>
            <a:br>
              <a:rPr lang="fi-FI" dirty="0"/>
            </a:br>
            <a:r>
              <a:rPr lang="fi-FI" dirty="0"/>
              <a:t>” se oli vain vitsi” </a:t>
            </a:r>
            <a:br>
              <a:rPr lang="fi-FI" dirty="0"/>
            </a:br>
            <a:br>
              <a:rPr lang="fi-FI" dirty="0"/>
            </a:br>
            <a:br>
              <a:rPr lang="fi-FI" sz="1900" dirty="0">
                <a:solidFill>
                  <a:srgbClr val="25252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i-FI" sz="1200" dirty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i-FI" sz="1200" i="1" dirty="0">
              <a:solidFill>
                <a:srgbClr val="252525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sz="1100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endParaRPr lang="fi-FI" sz="1200" u="sng" dirty="0">
              <a:solidFill>
                <a:srgbClr val="00628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C9093D1-9090-20BF-BF26-732C5B0F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84072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2207A-91BD-772C-1948-B2B34E2AD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D92D20-7EF4-57FA-63FA-F742F27B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Yhdenvertaisuus, tasa-arvo, häirintä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2C9646-CF03-DE9B-3B0E-F186721C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5" y="1033272"/>
            <a:ext cx="9601712" cy="524865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br>
              <a:rPr lang="fi-FI" sz="1800" b="1" dirty="0">
                <a:solidFill>
                  <a:srgbClr val="333333"/>
                </a:solidFill>
              </a:rPr>
            </a:br>
            <a:br>
              <a:rPr lang="fi-FI" sz="2000" b="1" dirty="0">
                <a:solidFill>
                  <a:srgbClr val="333333"/>
                </a:solidFill>
              </a:rPr>
            </a:br>
            <a:r>
              <a:rPr lang="fi-FI" sz="2000" b="1" dirty="0">
                <a:solidFill>
                  <a:srgbClr val="333333"/>
                </a:solidFill>
              </a:rPr>
              <a:t>Kerhon valmius. Tason nosto. </a:t>
            </a:r>
            <a:r>
              <a:rPr lang="fi-FI" sz="2000" dirty="0">
                <a:solidFill>
                  <a:srgbClr val="333333"/>
                </a:solidFill>
              </a:rPr>
              <a:t> 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1800" dirty="0">
                <a:solidFill>
                  <a:srgbClr val="333333"/>
                </a:solidFill>
              </a:rPr>
              <a:t>Lähtökohtia kerhossa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selvä marssijärjestys ja toimintaohjeet </a:t>
            </a:r>
            <a:r>
              <a:rPr lang="fi-FI" sz="1800" dirty="0">
                <a:solidFill>
                  <a:srgbClr val="00B050"/>
                </a:solidFill>
              </a:rPr>
              <a:t>on kunnossa </a:t>
            </a:r>
            <a:r>
              <a:rPr lang="fi-FI" sz="1800" dirty="0">
                <a:solidFill>
                  <a:srgbClr val="333333"/>
                </a:solidFill>
              </a:rPr>
              <a:t>/ </a:t>
            </a:r>
            <a:r>
              <a:rPr lang="fi-FI" sz="1800" dirty="0">
                <a:solidFill>
                  <a:srgbClr val="FF0000"/>
                </a:solidFill>
              </a:rPr>
              <a:t>ei ole kunnossa</a:t>
            </a:r>
            <a:r>
              <a:rPr lang="fi-FI" sz="1800" dirty="0">
                <a:solidFill>
                  <a:srgbClr val="333333"/>
                </a:solidFill>
              </a:rPr>
              <a:t>. 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</a:t>
            </a:r>
            <a:r>
              <a:rPr lang="fi-FI" sz="1800" dirty="0">
                <a:solidFill>
                  <a:srgbClr val="00B050"/>
                </a:solidFill>
              </a:rPr>
              <a:t>juteltu hallituksessa </a:t>
            </a:r>
            <a:r>
              <a:rPr lang="fi-FI" sz="1800" dirty="0">
                <a:solidFill>
                  <a:srgbClr val="333333"/>
                </a:solidFill>
              </a:rPr>
              <a:t>/ </a:t>
            </a:r>
            <a:r>
              <a:rPr lang="fi-FI" sz="1800" dirty="0">
                <a:solidFill>
                  <a:srgbClr val="FF0000"/>
                </a:solidFill>
              </a:rPr>
              <a:t>ei ole juteltu.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1800" dirty="0">
                <a:solidFill>
                  <a:srgbClr val="333333"/>
                </a:solidFill>
              </a:rPr>
              <a:t>Tarve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onko tarvetta ohjeille miten toimia tilanteissa?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onko tarvetta vastuuhenkilölle?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jos on, onko tarvetta vastuuhenkilön koulutukselle, perehdytykselle  </a:t>
            </a:r>
            <a:endParaRPr lang="fi-FI" sz="1100" dirty="0"/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914400" algn="l"/>
              </a:tabLst>
            </a:pPr>
            <a:endParaRPr lang="fi-FI" sz="1200" u="sng" dirty="0">
              <a:solidFill>
                <a:srgbClr val="00628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C413398-BCAB-053B-928C-F94ECFA5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82019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8FD5-A572-CE61-536B-08EF8E3D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E7B355-3295-669C-FFCE-BF455A92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Yhdenvertaisuus, tasa-arvo, häirintä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685147-178B-E048-19D8-E980D921A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999" y="1275867"/>
            <a:ext cx="9601712" cy="4892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rgbClr val="333333"/>
                </a:solidFill>
              </a:rPr>
              <a:t>Kerhon toimenpiteet, ennakointi häirintätapausten varalle</a:t>
            </a:r>
          </a:p>
          <a:p>
            <a:pPr marL="0" indent="0">
              <a:buNone/>
            </a:pPr>
            <a:endParaRPr lang="fi-FI" sz="1200" dirty="0"/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>
                <a:solidFill>
                  <a:srgbClr val="333333"/>
                </a:solidFill>
              </a:rPr>
              <a:t> Y</a:t>
            </a:r>
            <a:r>
              <a:rPr lang="fi-FI" sz="2100" dirty="0"/>
              <a:t>hdyshenkilö häirintätapauksien varalle, on itsessään osoitus laadukkaasta toiminnasta.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</a:t>
            </a:r>
            <a:r>
              <a:rPr lang="fi-FI" sz="2100" dirty="0">
                <a:solidFill>
                  <a:srgbClr val="333333"/>
                </a:solidFill>
              </a:rPr>
              <a:t>Valmius on hyvä olla olemassa. </a:t>
            </a:r>
            <a:endParaRPr lang="fi-FI" sz="2100" dirty="0"/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Tieto että kerhossa on pelisäännöt häirintätapausten varalle luo osaltaan turvallista ilmapiiriä.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Nollatoleranssi on hyvä tavoite ja tätä viestintää kannattaa pitää esillä.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Määritelmä yhdyshenkilöstä, ”häirintäyhdyshenkilö” </a:t>
            </a:r>
          </a:p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DE7CD96-1A0D-5729-30C8-7DF09B90D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65397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D89C-9CC1-B58D-6B57-EA6A255A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72E75B-507E-7872-D2AA-0832CC615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Häirintäyhdyshenkilö kerhossa, </a:t>
            </a:r>
            <a:r>
              <a:rPr lang="fi-FI" b="1" dirty="0" err="1"/>
              <a:t>checklist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EA32DC-3E77-D2D2-EFBA-14EC2BC7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5" y="1033272"/>
            <a:ext cx="9601712" cy="5404104"/>
          </a:xfrm>
        </p:spPr>
        <p:txBody>
          <a:bodyPr>
            <a:normAutofit fontScale="85000" lnSpcReduction="20000"/>
          </a:bodyPr>
          <a:lstStyle/>
          <a:p>
            <a:endParaRPr lang="fi-FI" sz="1200" dirty="0"/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>
                <a:solidFill>
                  <a:srgbClr val="333333"/>
                </a:solidFill>
              </a:rPr>
              <a:t> </a:t>
            </a:r>
            <a:r>
              <a:rPr lang="fi-FI" sz="2100" b="1" dirty="0">
                <a:solidFill>
                  <a:srgbClr val="333333"/>
                </a:solidFill>
              </a:rPr>
              <a:t>Häirintäyhdyshenkilötoimintaa tukevat päätökset ja linjaukset kerhossa</a:t>
            </a:r>
            <a:br>
              <a:rPr lang="fi-FI" sz="2100" dirty="0">
                <a:solidFill>
                  <a:srgbClr val="333333"/>
                </a:solidFill>
              </a:rPr>
            </a:br>
            <a:br>
              <a:rPr lang="fi-FI" sz="2100" dirty="0">
                <a:solidFill>
                  <a:srgbClr val="333333"/>
                </a:solidFill>
              </a:rPr>
            </a:br>
            <a:r>
              <a:rPr lang="fi-FI" sz="2100" dirty="0">
                <a:solidFill>
                  <a:srgbClr val="333333"/>
                </a:solidFill>
              </a:rPr>
              <a:t>□ Kerhon hallitus, päätös häirintäyhdyshenkilötoiminnasta. </a:t>
            </a:r>
            <a:br>
              <a:rPr lang="fi-FI" sz="2100" dirty="0">
                <a:solidFill>
                  <a:srgbClr val="333333"/>
                </a:solidFill>
              </a:rPr>
            </a:br>
            <a:br>
              <a:rPr lang="fi-FI" sz="2100" dirty="0">
                <a:solidFill>
                  <a:srgbClr val="333333"/>
                </a:solidFill>
              </a:rPr>
            </a:br>
            <a:r>
              <a:rPr lang="fi-FI" sz="2100" dirty="0">
                <a:solidFill>
                  <a:srgbClr val="333333"/>
                </a:solidFill>
              </a:rPr>
              <a:t>□ Maininta häirintäyhdyshenkilötoiminnasta kerhon sääntöihin. </a:t>
            </a:r>
            <a:br>
              <a:rPr lang="fi-FI" sz="2100" dirty="0">
                <a:solidFill>
                  <a:srgbClr val="333333"/>
                </a:solidFill>
              </a:rPr>
            </a:br>
            <a:br>
              <a:rPr lang="fi-FI" sz="2100" dirty="0">
                <a:solidFill>
                  <a:srgbClr val="333333"/>
                </a:solidFill>
              </a:rPr>
            </a:br>
            <a:r>
              <a:rPr lang="fi-FI" sz="2100" dirty="0">
                <a:solidFill>
                  <a:srgbClr val="333333"/>
                </a:solidFill>
              </a:rPr>
              <a:t>□ Käytössä on selkeät toimintamallit.</a:t>
            </a:r>
            <a:endParaRPr lang="fi-FI" sz="2100" dirty="0"/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</a:t>
            </a:r>
            <a:r>
              <a:rPr lang="fi-FI" sz="2100" b="1" dirty="0"/>
              <a:t>Varmistetaan toimenkuvat ja toimintaedellytykset </a:t>
            </a:r>
            <a:br>
              <a:rPr lang="fi-FI" sz="2100" dirty="0"/>
            </a:br>
            <a:br>
              <a:rPr lang="fi-FI" sz="2100" dirty="0"/>
            </a:br>
            <a:r>
              <a:rPr lang="fi-FI" sz="2100" dirty="0"/>
              <a:t>□ Kerho linjaa mitkä asiat epäasialliseen käytökseen liittyen kuuluvat häirintäyhdyshenkilölle.</a:t>
            </a:r>
            <a:br>
              <a:rPr lang="fi-FI" sz="2100" dirty="0"/>
            </a:br>
            <a:br>
              <a:rPr lang="fi-FI" sz="2100" dirty="0"/>
            </a:br>
            <a:r>
              <a:rPr lang="fi-FI" sz="2100" dirty="0"/>
              <a:t>□ Kerho varmistaa tarvittavat välineet, sekä yhteydenottokanavat.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b="1" dirty="0"/>
              <a:t>Häirintäyhdyshenkilön rekrytointi ja perehdyttäminen</a:t>
            </a:r>
            <a:br>
              <a:rPr lang="fi-FI" sz="2100" dirty="0"/>
            </a:br>
            <a:br>
              <a:rPr lang="fi-FI" sz="2100" dirty="0"/>
            </a:br>
            <a:r>
              <a:rPr lang="fi-FI" sz="2100" dirty="0"/>
              <a:t>□ Liiton toimistoon yhteys. Perehdytys. Perusteet ja toimintamallit. </a:t>
            </a:r>
          </a:p>
          <a:p>
            <a:pPr>
              <a:lnSpc>
                <a:spcPct val="107000"/>
              </a:lnSpc>
              <a:spcAft>
                <a:spcPts val="1800"/>
              </a:spcAft>
            </a:pPr>
            <a:r>
              <a:rPr lang="fi-FI" sz="2100" dirty="0"/>
              <a:t> </a:t>
            </a:r>
            <a:r>
              <a:rPr lang="fi-FI" sz="2100" b="1" dirty="0"/>
              <a:t>Nollatoleranssi on hyvä tavoite ja tätä viestintää kannattaa pitää esillä </a:t>
            </a:r>
            <a:endParaRPr lang="fi-FI" sz="1100" dirty="0">
              <a:solidFill>
                <a:srgbClr val="25252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D871FAC-803A-4099-A2EB-7003A6A3F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92539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795D9-313C-FC5C-A5A3-7AA6180B9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3C0594-0EB1-E0E1-6585-BADCD5C3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350" y="127592"/>
            <a:ext cx="8897002" cy="1135117"/>
          </a:xfrm>
        </p:spPr>
        <p:txBody>
          <a:bodyPr/>
          <a:lstStyle/>
          <a:p>
            <a:r>
              <a:rPr lang="fi-FI" b="1" dirty="0"/>
              <a:t>Helsingin sanomat 30.9.2026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297667-4BE7-C18F-F9EE-65B15BD15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015" y="1940766"/>
            <a:ext cx="9601712" cy="4496609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 ”</a:t>
            </a:r>
            <a:r>
              <a:rPr lang="fi-FI" dirty="0" err="1"/>
              <a:t>Suekin</a:t>
            </a:r>
            <a:r>
              <a:rPr lang="fi-FI" dirty="0"/>
              <a:t> pääsihteeri Teemu </a:t>
            </a:r>
            <a:r>
              <a:rPr lang="fi-FI" dirty="0" err="1"/>
              <a:t>Japisson</a:t>
            </a:r>
            <a:r>
              <a:rPr lang="fi-FI" dirty="0"/>
              <a:t> kertoo, että ilmoituskanavalle tuli viime vuonna </a:t>
            </a:r>
            <a:r>
              <a:rPr lang="fi-FI" b="1" dirty="0"/>
              <a:t>yli 200 ilmoitusta </a:t>
            </a:r>
            <a:r>
              <a:rPr lang="fi-FI" dirty="0"/>
              <a:t>ja sama tahti jatkuu tänä vuonna.”</a:t>
            </a:r>
          </a:p>
          <a:p>
            <a:pPr lvl="0"/>
            <a:endParaRPr lang="fi-FI" dirty="0"/>
          </a:p>
          <a:p>
            <a:r>
              <a:rPr lang="fi-FI" dirty="0"/>
              <a:t> ”Et ole yksin -palvelun asiantuntija Nea Bäck arvioi yhteydenottojen </a:t>
            </a:r>
            <a:r>
              <a:rPr lang="fi-FI" b="1" dirty="0"/>
              <a:t>kasvavan tänä vuonna 30 prosenttia </a:t>
            </a:r>
            <a:r>
              <a:rPr lang="fi-FI" dirty="0"/>
              <a:t>viime vuoteen verrattuna.”</a:t>
            </a:r>
          </a:p>
          <a:p>
            <a:pPr lvl="0"/>
            <a:endParaRPr lang="fi-FI" dirty="0"/>
          </a:p>
          <a:p>
            <a:pPr lvl="0"/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4ABD46D-6B1D-7889-F48C-7E28B5F6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Jari Lehti Laji- ja Valmennuspäällikkö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608253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699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l2020" id="{2C38C4AF-5EBC-47FC-BD21-7E4A145CF3C7}" vid="{BC1C67CE-F5DC-48B4-A22D-DC0AD90EA45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71280C7DE05B4DAF7AB6A4A0CA4C9C" ma:contentTypeVersion="2" ma:contentTypeDescription="Create a new document." ma:contentTypeScope="" ma:versionID="03f941c90d5beb89db3690f76567fae8">
  <xsd:schema xmlns:xsd="http://www.w3.org/2001/XMLSchema" xmlns:xs="http://www.w3.org/2001/XMLSchema" xmlns:p="http://schemas.microsoft.com/office/2006/metadata/properties" xmlns:ns2="27202520-6f0a-47ab-af2b-683dc16d471c" targetNamespace="http://schemas.microsoft.com/office/2006/metadata/properties" ma:root="true" ma:fieldsID="62ccb276d3c670fe755832c6f76da54a" ns2:_="">
    <xsd:import namespace="27202520-6f0a-47ab-af2b-683dc16d47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02520-6f0a-47ab-af2b-683dc16d47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CF5BEA-1AB5-4373-AB8F-2FAC904DA834}">
  <ds:schemaRefs>
    <ds:schemaRef ds:uri="http://purl.org/dc/dcmitype/"/>
    <ds:schemaRef ds:uri="http://schemas.microsoft.com/office/2006/documentManagement/types"/>
    <ds:schemaRef ds:uri="27202520-6f0a-47ab-af2b-683dc16d471c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DFEFEFD-2A28-43C5-8B19-0A7C41D37A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D3AADA-39EA-49A7-9884-082081F74B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202520-6f0a-47ab-af2b-683dc16d47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sil2020</Template>
  <TotalTime>19816</TotalTime>
  <Words>704</Words>
  <Application>Microsoft Office PowerPoint</Application>
  <PresentationFormat>Laajakuva</PresentationFormat>
  <Paragraphs>78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Arial</vt:lpstr>
      <vt:lpstr>Calibri</vt:lpstr>
      <vt:lpstr>Nexa Bold</vt:lpstr>
      <vt:lpstr>Times New Roman</vt:lpstr>
      <vt:lpstr>Office-teema</vt:lpstr>
      <vt:lpstr>Avainhenkilöpäivät 3.-4.10.2026</vt:lpstr>
      <vt:lpstr>Medioissa häirintä ylittää uutiskynnyksen</vt:lpstr>
      <vt:lpstr>Medioissa häirintä ylittää uutiskynnyksen</vt:lpstr>
      <vt:lpstr>Medioissa häirintä ylittää uutiskynnyksen</vt:lpstr>
      <vt:lpstr>Medioissa häirintä ylittää uutiskynnyksen</vt:lpstr>
      <vt:lpstr>Medioissa häirintä ylittää uutiskynnyksen</vt:lpstr>
      <vt:lpstr>Yhdenvertaisuus, tasa-arvo, häirintä  </vt:lpstr>
      <vt:lpstr>Yhdenvertaisuus, tasa-arvo, häirintä  </vt:lpstr>
      <vt:lpstr>Yhdenvertaisuus, tasa-arvo, häirintä  </vt:lpstr>
      <vt:lpstr>Yhdenvertaisuus, tasa-arvo, häirintä </vt:lpstr>
      <vt:lpstr>Yhdenvertaisuus, tasa-arvo, häirintä</vt:lpstr>
      <vt:lpstr>Häirintäyhdyshenkilö kerhossa, checklist</vt:lpstr>
      <vt:lpstr>Helsingin sanomat 30.9.2026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Avainhenkilöpäivät 2020</dc:title>
  <dc:creator>Timo Hyvönen</dc:creator>
  <cp:lastModifiedBy>Jari Lehti</cp:lastModifiedBy>
  <cp:revision>46</cp:revision>
  <cp:lastPrinted>2023-03-21T11:45:46Z</cp:lastPrinted>
  <dcterms:created xsi:type="dcterms:W3CDTF">2020-10-02T19:00:15Z</dcterms:created>
  <dcterms:modified xsi:type="dcterms:W3CDTF">2026-10-04T07:24:01Z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0x0101007B71280C7DE05B4DAF7AB6A4A0CA4C9C</vt:lpwstr>
  </property>
</Properties>
</file>