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6" r:id="rId5"/>
    <p:sldId id="328" r:id="rId6"/>
    <p:sldId id="329" r:id="rId7"/>
    <p:sldId id="330" r:id="rId8"/>
    <p:sldId id="331" r:id="rId9"/>
    <p:sldId id="332" r:id="rId10"/>
    <p:sldId id="333" r:id="rId11"/>
    <p:sldId id="317" r:id="rId12"/>
    <p:sldId id="324" r:id="rId13"/>
    <p:sldId id="327" r:id="rId14"/>
  </p:sldIdLst>
  <p:sldSz cx="9144000" cy="6858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E0"/>
    <a:srgbClr val="009FE3"/>
    <a:srgbClr val="FFF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0C9969-5C99-4663-935E-D04B9A9F0650}" v="48" dt="2026-10-03T09:14:11.2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Normaali tyyli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44" autoAdjust="0"/>
    <p:restoredTop sz="96801" autoAdjust="0"/>
  </p:normalViewPr>
  <p:slideViewPr>
    <p:cSldViewPr snapToGrid="0" showGuides="1">
      <p:cViewPr varScale="1">
        <p:scale>
          <a:sx n="74" d="100"/>
          <a:sy n="74" d="100"/>
        </p:scale>
        <p:origin x="1060" y="56"/>
      </p:cViewPr>
      <p:guideLst>
        <p:guide orient="horz" pos="2160"/>
        <p:guide pos="29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3558" y="90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F71B2A-DF9E-4F86-8018-A7355416ACF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CE2943BA-E364-4377-B1C5-337885DDF9FB}">
      <dgm:prSet phldrT="[Text]" phldr="0"/>
      <dgm:spPr/>
      <dgm:t>
        <a:bodyPr/>
        <a:lstStyle/>
        <a:p>
          <a:r>
            <a:rPr lang="fi-FI" dirty="0"/>
            <a:t>Ilmailu on mahdollista</a:t>
          </a:r>
        </a:p>
      </dgm:t>
    </dgm:pt>
    <dgm:pt modelId="{E6EF536F-F22D-43CB-AE18-6BE359558D2F}" type="parTrans" cxnId="{96421D20-554B-4532-8BBA-9733DB894485}">
      <dgm:prSet/>
      <dgm:spPr/>
      <dgm:t>
        <a:bodyPr/>
        <a:lstStyle/>
        <a:p>
          <a:endParaRPr lang="fi-FI"/>
        </a:p>
      </dgm:t>
    </dgm:pt>
    <dgm:pt modelId="{76FDDB56-DA7A-4A55-B5AD-451B73B51945}" type="sibTrans" cxnId="{96421D20-554B-4532-8BBA-9733DB894485}">
      <dgm:prSet/>
      <dgm:spPr/>
      <dgm:t>
        <a:bodyPr/>
        <a:lstStyle/>
        <a:p>
          <a:endParaRPr lang="fi-FI"/>
        </a:p>
      </dgm:t>
    </dgm:pt>
    <dgm:pt modelId="{2CB82888-2159-4426-ABC3-F2DDD4F3AB8E}">
      <dgm:prSet phldrT="[Text]"/>
      <dgm:spPr/>
      <dgm:t>
        <a:bodyPr/>
        <a:lstStyle/>
        <a:p>
          <a:r>
            <a:rPr lang="fi-FI" dirty="0">
              <a:solidFill>
                <a:srgbClr val="222A31"/>
              </a:solidFill>
              <a:latin typeface="Aptos"/>
            </a:rPr>
            <a:t>Turvaamme ilmatilan, lentopaikat ja kohtuulliset toimintaedellytykset</a:t>
          </a:r>
          <a:endParaRPr lang="fi-FI" dirty="0"/>
        </a:p>
      </dgm:t>
    </dgm:pt>
    <dgm:pt modelId="{A7CC8A41-F2A6-4701-AAAB-FD82A02764C0}" type="parTrans" cxnId="{CCBD5CED-7FC8-4548-85F0-F63CC761BB07}">
      <dgm:prSet/>
      <dgm:spPr/>
      <dgm:t>
        <a:bodyPr/>
        <a:lstStyle/>
        <a:p>
          <a:endParaRPr lang="fi-FI"/>
        </a:p>
      </dgm:t>
    </dgm:pt>
    <dgm:pt modelId="{2F06156C-080B-4F3F-856E-25D543784410}" type="sibTrans" cxnId="{CCBD5CED-7FC8-4548-85F0-F63CC761BB07}">
      <dgm:prSet/>
      <dgm:spPr/>
      <dgm:t>
        <a:bodyPr/>
        <a:lstStyle/>
        <a:p>
          <a:endParaRPr lang="fi-FI"/>
        </a:p>
      </dgm:t>
    </dgm:pt>
    <dgm:pt modelId="{EB6B9EFC-F153-48B1-9A4F-A6A86B286D59}">
      <dgm:prSet phldrT="[Text]" phldr="0"/>
      <dgm:spPr/>
      <dgm:t>
        <a:bodyPr/>
        <a:lstStyle/>
        <a:p>
          <a:r>
            <a:rPr lang="fi-FI" dirty="0"/>
            <a:t>Ilmailu on turvallista ja saavutettavaa</a:t>
          </a:r>
        </a:p>
      </dgm:t>
    </dgm:pt>
    <dgm:pt modelId="{39A62EAE-1B2D-4D8A-9369-0CC458F6A039}" type="parTrans" cxnId="{A39FB094-1366-41D3-B1CC-EF9B2CD43AC4}">
      <dgm:prSet/>
      <dgm:spPr/>
      <dgm:t>
        <a:bodyPr/>
        <a:lstStyle/>
        <a:p>
          <a:endParaRPr lang="fi-FI"/>
        </a:p>
      </dgm:t>
    </dgm:pt>
    <dgm:pt modelId="{FD0845D5-D004-424E-98CD-546F23A18383}" type="sibTrans" cxnId="{A39FB094-1366-41D3-B1CC-EF9B2CD43AC4}">
      <dgm:prSet/>
      <dgm:spPr/>
      <dgm:t>
        <a:bodyPr/>
        <a:lstStyle/>
        <a:p>
          <a:endParaRPr lang="fi-FI"/>
        </a:p>
      </dgm:t>
    </dgm:pt>
    <dgm:pt modelId="{4DA33848-C288-4ECB-86F4-197110D35BFF}">
      <dgm:prSet phldrT="[Text]"/>
      <dgm:spPr/>
      <dgm:t>
        <a:bodyPr/>
        <a:lstStyle/>
        <a:p>
          <a:r>
            <a:rPr lang="fi-FI" dirty="0">
              <a:solidFill>
                <a:srgbClr val="222A31"/>
              </a:solidFill>
              <a:latin typeface="Aptos"/>
            </a:rPr>
            <a:t>Vahvistamme osaamista, koulutusta ja turvallisuuskulttuuria</a:t>
          </a:r>
          <a:endParaRPr lang="fi-FI" dirty="0"/>
        </a:p>
      </dgm:t>
    </dgm:pt>
    <dgm:pt modelId="{84EF34EC-96CC-4C9C-95E0-4B2189B0811C}" type="parTrans" cxnId="{ECF4F756-D369-4AEC-96C7-45EC0185E0AA}">
      <dgm:prSet/>
      <dgm:spPr/>
      <dgm:t>
        <a:bodyPr/>
        <a:lstStyle/>
        <a:p>
          <a:endParaRPr lang="fi-FI"/>
        </a:p>
      </dgm:t>
    </dgm:pt>
    <dgm:pt modelId="{FD830C06-3D3C-4F6F-A66B-3535E6615C96}" type="sibTrans" cxnId="{ECF4F756-D369-4AEC-96C7-45EC0185E0AA}">
      <dgm:prSet/>
      <dgm:spPr/>
      <dgm:t>
        <a:bodyPr/>
        <a:lstStyle/>
        <a:p>
          <a:endParaRPr lang="fi-FI"/>
        </a:p>
      </dgm:t>
    </dgm:pt>
    <dgm:pt modelId="{E0153B22-F6A2-4D1D-AD29-057A357FC3D6}">
      <dgm:prSet phldrT="[Text]" phldr="0"/>
      <dgm:spPr/>
      <dgm:t>
        <a:bodyPr/>
        <a:lstStyle/>
        <a:p>
          <a:r>
            <a:rPr lang="fi-FI" dirty="0"/>
            <a:t>Ilmailulla on tulevaisuus</a:t>
          </a:r>
        </a:p>
      </dgm:t>
    </dgm:pt>
    <dgm:pt modelId="{3965E20F-318A-422C-9883-98DEF726B855}" type="parTrans" cxnId="{367ACFAE-82C8-4537-9079-2372CE7161E7}">
      <dgm:prSet/>
      <dgm:spPr/>
      <dgm:t>
        <a:bodyPr/>
        <a:lstStyle/>
        <a:p>
          <a:endParaRPr lang="fi-FI"/>
        </a:p>
      </dgm:t>
    </dgm:pt>
    <dgm:pt modelId="{5CE5171D-4A1E-4D68-AD9F-6D03C79D22C1}" type="sibTrans" cxnId="{367ACFAE-82C8-4537-9079-2372CE7161E7}">
      <dgm:prSet/>
      <dgm:spPr/>
      <dgm:t>
        <a:bodyPr/>
        <a:lstStyle/>
        <a:p>
          <a:endParaRPr lang="fi-FI"/>
        </a:p>
      </dgm:t>
    </dgm:pt>
    <dgm:pt modelId="{F80E5162-F440-4352-80FD-BE308705CB26}">
      <dgm:prSet phldrT="[Text]"/>
      <dgm:spPr/>
      <dgm:t>
        <a:bodyPr/>
        <a:lstStyle/>
        <a:p>
          <a:r>
            <a:rPr lang="fi-FI" dirty="0">
              <a:solidFill>
                <a:srgbClr val="222A31"/>
              </a:solidFill>
              <a:latin typeface="Aptos"/>
            </a:rPr>
            <a:t>Tuomme uudet ihmiset ja uuden teknologian osaksi ilmailuyhteisöä</a:t>
          </a:r>
          <a:endParaRPr lang="fi-FI" dirty="0"/>
        </a:p>
      </dgm:t>
    </dgm:pt>
    <dgm:pt modelId="{41F4B1E5-F7DD-495C-B33B-1B18542CC5B2}" type="parTrans" cxnId="{4F4CFCEF-6A33-4A2E-ACFD-54EDF32B462B}">
      <dgm:prSet/>
      <dgm:spPr/>
      <dgm:t>
        <a:bodyPr/>
        <a:lstStyle/>
        <a:p>
          <a:endParaRPr lang="fi-FI"/>
        </a:p>
      </dgm:t>
    </dgm:pt>
    <dgm:pt modelId="{9A0B9E50-8F6E-4218-98FF-45D2A2ED067B}" type="sibTrans" cxnId="{4F4CFCEF-6A33-4A2E-ACFD-54EDF32B462B}">
      <dgm:prSet/>
      <dgm:spPr/>
      <dgm:t>
        <a:bodyPr/>
        <a:lstStyle/>
        <a:p>
          <a:endParaRPr lang="fi-FI"/>
        </a:p>
      </dgm:t>
    </dgm:pt>
    <dgm:pt modelId="{8760FDEC-0F47-4E92-A69E-F2CC990BD69C}" type="pres">
      <dgm:prSet presAssocID="{50F71B2A-DF9E-4F86-8018-A7355416ACFE}" presName="Name0" presStyleCnt="0">
        <dgm:presLayoutVars>
          <dgm:dir/>
          <dgm:animLvl val="lvl"/>
          <dgm:resizeHandles val="exact"/>
        </dgm:presLayoutVars>
      </dgm:prSet>
      <dgm:spPr/>
    </dgm:pt>
    <dgm:pt modelId="{6386A4AA-A45D-4687-98F9-3EF59D43D004}" type="pres">
      <dgm:prSet presAssocID="{CE2943BA-E364-4377-B1C5-337885DDF9FB}" presName="composite" presStyleCnt="0"/>
      <dgm:spPr/>
    </dgm:pt>
    <dgm:pt modelId="{416479FB-4689-4308-9454-842FBF99BEBF}" type="pres">
      <dgm:prSet presAssocID="{CE2943BA-E364-4377-B1C5-337885DDF9F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F2BF7447-3D9A-45B5-B84C-87411617ECEE}" type="pres">
      <dgm:prSet presAssocID="{CE2943BA-E364-4377-B1C5-337885DDF9FB}" presName="desTx" presStyleLbl="alignAccFollowNode1" presStyleIdx="0" presStyleCnt="3">
        <dgm:presLayoutVars>
          <dgm:bulletEnabled val="1"/>
        </dgm:presLayoutVars>
      </dgm:prSet>
      <dgm:spPr/>
    </dgm:pt>
    <dgm:pt modelId="{FA9CBACD-53E3-44DF-90E1-19E257FCAD2B}" type="pres">
      <dgm:prSet presAssocID="{76FDDB56-DA7A-4A55-B5AD-451B73B51945}" presName="space" presStyleCnt="0"/>
      <dgm:spPr/>
    </dgm:pt>
    <dgm:pt modelId="{2F2DA10B-D02F-4F99-A752-83DB7F131232}" type="pres">
      <dgm:prSet presAssocID="{EB6B9EFC-F153-48B1-9A4F-A6A86B286D59}" presName="composite" presStyleCnt="0"/>
      <dgm:spPr/>
    </dgm:pt>
    <dgm:pt modelId="{83522760-A75E-4100-BB66-B2B3BBC1CE2C}" type="pres">
      <dgm:prSet presAssocID="{EB6B9EFC-F153-48B1-9A4F-A6A86B286D5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C832E03-9DC3-4C0E-994E-C87059C073B6}" type="pres">
      <dgm:prSet presAssocID="{EB6B9EFC-F153-48B1-9A4F-A6A86B286D59}" presName="desTx" presStyleLbl="alignAccFollowNode1" presStyleIdx="1" presStyleCnt="3">
        <dgm:presLayoutVars>
          <dgm:bulletEnabled val="1"/>
        </dgm:presLayoutVars>
      </dgm:prSet>
      <dgm:spPr/>
    </dgm:pt>
    <dgm:pt modelId="{5652A29F-AADF-4882-9FDB-505817F8CF09}" type="pres">
      <dgm:prSet presAssocID="{FD0845D5-D004-424E-98CD-546F23A18383}" presName="space" presStyleCnt="0"/>
      <dgm:spPr/>
    </dgm:pt>
    <dgm:pt modelId="{D82BF79F-9340-4058-B111-14B8CD920F05}" type="pres">
      <dgm:prSet presAssocID="{E0153B22-F6A2-4D1D-AD29-057A357FC3D6}" presName="composite" presStyleCnt="0"/>
      <dgm:spPr/>
    </dgm:pt>
    <dgm:pt modelId="{F18901B4-671B-42B3-8129-0FCDE70CEC45}" type="pres">
      <dgm:prSet presAssocID="{E0153B22-F6A2-4D1D-AD29-057A357FC3D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C9A126CB-02B8-4AF1-BB02-95B523043551}" type="pres">
      <dgm:prSet presAssocID="{E0153B22-F6A2-4D1D-AD29-057A357FC3D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9649120B-C3D1-4947-B183-A9A06F3D33AC}" type="presOf" srcId="{E0153B22-F6A2-4D1D-AD29-057A357FC3D6}" destId="{F18901B4-671B-42B3-8129-0FCDE70CEC45}" srcOrd="0" destOrd="0" presId="urn:microsoft.com/office/officeart/2005/8/layout/hList1"/>
    <dgm:cxn modelId="{96421D20-554B-4532-8BBA-9733DB894485}" srcId="{50F71B2A-DF9E-4F86-8018-A7355416ACFE}" destId="{CE2943BA-E364-4377-B1C5-337885DDF9FB}" srcOrd="0" destOrd="0" parTransId="{E6EF536F-F22D-43CB-AE18-6BE359558D2F}" sibTransId="{76FDDB56-DA7A-4A55-B5AD-451B73B51945}"/>
    <dgm:cxn modelId="{25A15252-756C-4DE7-A137-AE8B55C8C15B}" type="presOf" srcId="{50F71B2A-DF9E-4F86-8018-A7355416ACFE}" destId="{8760FDEC-0F47-4E92-A69E-F2CC990BD69C}" srcOrd="0" destOrd="0" presId="urn:microsoft.com/office/officeart/2005/8/layout/hList1"/>
    <dgm:cxn modelId="{ECF4F756-D369-4AEC-96C7-45EC0185E0AA}" srcId="{EB6B9EFC-F153-48B1-9A4F-A6A86B286D59}" destId="{4DA33848-C288-4ECB-86F4-197110D35BFF}" srcOrd="0" destOrd="0" parTransId="{84EF34EC-96CC-4C9C-95E0-4B2189B0811C}" sibTransId="{FD830C06-3D3C-4F6F-A66B-3535E6615C96}"/>
    <dgm:cxn modelId="{EC805284-FC0F-48D5-AC9A-5910E593C983}" type="presOf" srcId="{F80E5162-F440-4352-80FD-BE308705CB26}" destId="{C9A126CB-02B8-4AF1-BB02-95B523043551}" srcOrd="0" destOrd="0" presId="urn:microsoft.com/office/officeart/2005/8/layout/hList1"/>
    <dgm:cxn modelId="{A89AEA8E-A5F2-4620-9B74-1E1ADA5C5F3B}" type="presOf" srcId="{EB6B9EFC-F153-48B1-9A4F-A6A86B286D59}" destId="{83522760-A75E-4100-BB66-B2B3BBC1CE2C}" srcOrd="0" destOrd="0" presId="urn:microsoft.com/office/officeart/2005/8/layout/hList1"/>
    <dgm:cxn modelId="{F0C65C93-E43B-41E0-B74B-DF2409D5739C}" type="presOf" srcId="{2CB82888-2159-4426-ABC3-F2DDD4F3AB8E}" destId="{F2BF7447-3D9A-45B5-B84C-87411617ECEE}" srcOrd="0" destOrd="0" presId="urn:microsoft.com/office/officeart/2005/8/layout/hList1"/>
    <dgm:cxn modelId="{A39FB094-1366-41D3-B1CC-EF9B2CD43AC4}" srcId="{50F71B2A-DF9E-4F86-8018-A7355416ACFE}" destId="{EB6B9EFC-F153-48B1-9A4F-A6A86B286D59}" srcOrd="1" destOrd="0" parTransId="{39A62EAE-1B2D-4D8A-9369-0CC458F6A039}" sibTransId="{FD0845D5-D004-424E-98CD-546F23A18383}"/>
    <dgm:cxn modelId="{845DF3A7-AD54-435E-83B1-D79CB459D3B9}" type="presOf" srcId="{4DA33848-C288-4ECB-86F4-197110D35BFF}" destId="{EC832E03-9DC3-4C0E-994E-C87059C073B6}" srcOrd="0" destOrd="0" presId="urn:microsoft.com/office/officeart/2005/8/layout/hList1"/>
    <dgm:cxn modelId="{367ACFAE-82C8-4537-9079-2372CE7161E7}" srcId="{50F71B2A-DF9E-4F86-8018-A7355416ACFE}" destId="{E0153B22-F6A2-4D1D-AD29-057A357FC3D6}" srcOrd="2" destOrd="0" parTransId="{3965E20F-318A-422C-9883-98DEF726B855}" sibTransId="{5CE5171D-4A1E-4D68-AD9F-6D03C79D22C1}"/>
    <dgm:cxn modelId="{3B124FCF-4366-4F5F-BE86-202051A942D2}" type="presOf" srcId="{CE2943BA-E364-4377-B1C5-337885DDF9FB}" destId="{416479FB-4689-4308-9454-842FBF99BEBF}" srcOrd="0" destOrd="0" presId="urn:microsoft.com/office/officeart/2005/8/layout/hList1"/>
    <dgm:cxn modelId="{CCBD5CED-7FC8-4548-85F0-F63CC761BB07}" srcId="{CE2943BA-E364-4377-B1C5-337885DDF9FB}" destId="{2CB82888-2159-4426-ABC3-F2DDD4F3AB8E}" srcOrd="0" destOrd="0" parTransId="{A7CC8A41-F2A6-4701-AAAB-FD82A02764C0}" sibTransId="{2F06156C-080B-4F3F-856E-25D543784410}"/>
    <dgm:cxn modelId="{4F4CFCEF-6A33-4A2E-ACFD-54EDF32B462B}" srcId="{E0153B22-F6A2-4D1D-AD29-057A357FC3D6}" destId="{F80E5162-F440-4352-80FD-BE308705CB26}" srcOrd="0" destOrd="0" parTransId="{41F4B1E5-F7DD-495C-B33B-1B18542CC5B2}" sibTransId="{9A0B9E50-8F6E-4218-98FF-45D2A2ED067B}"/>
    <dgm:cxn modelId="{E19276E2-7E37-4E52-9518-E3ED5511D9E2}" type="presParOf" srcId="{8760FDEC-0F47-4E92-A69E-F2CC990BD69C}" destId="{6386A4AA-A45D-4687-98F9-3EF59D43D004}" srcOrd="0" destOrd="0" presId="urn:microsoft.com/office/officeart/2005/8/layout/hList1"/>
    <dgm:cxn modelId="{F83B2B5E-5D79-4968-AB2E-EE352147E270}" type="presParOf" srcId="{6386A4AA-A45D-4687-98F9-3EF59D43D004}" destId="{416479FB-4689-4308-9454-842FBF99BEBF}" srcOrd="0" destOrd="0" presId="urn:microsoft.com/office/officeart/2005/8/layout/hList1"/>
    <dgm:cxn modelId="{597AB9B6-FBBA-4E88-A485-38D5EB569755}" type="presParOf" srcId="{6386A4AA-A45D-4687-98F9-3EF59D43D004}" destId="{F2BF7447-3D9A-45B5-B84C-87411617ECEE}" srcOrd="1" destOrd="0" presId="urn:microsoft.com/office/officeart/2005/8/layout/hList1"/>
    <dgm:cxn modelId="{AE901B78-5A0C-4CF7-9948-CCAB95ADBC98}" type="presParOf" srcId="{8760FDEC-0F47-4E92-A69E-F2CC990BD69C}" destId="{FA9CBACD-53E3-44DF-90E1-19E257FCAD2B}" srcOrd="1" destOrd="0" presId="urn:microsoft.com/office/officeart/2005/8/layout/hList1"/>
    <dgm:cxn modelId="{D9D1A25F-6B60-4999-BE2C-A9716403709A}" type="presParOf" srcId="{8760FDEC-0F47-4E92-A69E-F2CC990BD69C}" destId="{2F2DA10B-D02F-4F99-A752-83DB7F131232}" srcOrd="2" destOrd="0" presId="urn:microsoft.com/office/officeart/2005/8/layout/hList1"/>
    <dgm:cxn modelId="{38F16A68-1516-498E-A764-AD9347CDF13F}" type="presParOf" srcId="{2F2DA10B-D02F-4F99-A752-83DB7F131232}" destId="{83522760-A75E-4100-BB66-B2B3BBC1CE2C}" srcOrd="0" destOrd="0" presId="urn:microsoft.com/office/officeart/2005/8/layout/hList1"/>
    <dgm:cxn modelId="{B32E37AD-EF44-454E-989D-81DE6125ED5E}" type="presParOf" srcId="{2F2DA10B-D02F-4F99-A752-83DB7F131232}" destId="{EC832E03-9DC3-4C0E-994E-C87059C073B6}" srcOrd="1" destOrd="0" presId="urn:microsoft.com/office/officeart/2005/8/layout/hList1"/>
    <dgm:cxn modelId="{C65B00F8-C045-45D7-8480-DF74E1526946}" type="presParOf" srcId="{8760FDEC-0F47-4E92-A69E-F2CC990BD69C}" destId="{5652A29F-AADF-4882-9FDB-505817F8CF09}" srcOrd="3" destOrd="0" presId="urn:microsoft.com/office/officeart/2005/8/layout/hList1"/>
    <dgm:cxn modelId="{845FD876-53C6-4F2B-BE64-6C9DE5CF0CE2}" type="presParOf" srcId="{8760FDEC-0F47-4E92-A69E-F2CC990BD69C}" destId="{D82BF79F-9340-4058-B111-14B8CD920F05}" srcOrd="4" destOrd="0" presId="urn:microsoft.com/office/officeart/2005/8/layout/hList1"/>
    <dgm:cxn modelId="{E4DED2A4-854E-4F5A-AA58-F8F2E4E20D14}" type="presParOf" srcId="{D82BF79F-9340-4058-B111-14B8CD920F05}" destId="{F18901B4-671B-42B3-8129-0FCDE70CEC45}" srcOrd="0" destOrd="0" presId="urn:microsoft.com/office/officeart/2005/8/layout/hList1"/>
    <dgm:cxn modelId="{5DF08EA3-FA65-4F85-8E1D-A2F14DCD135D}" type="presParOf" srcId="{D82BF79F-9340-4058-B111-14B8CD920F05}" destId="{C9A126CB-02B8-4AF1-BB02-95B52304355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6479FB-4689-4308-9454-842FBF99BEBF}">
      <dsp:nvSpPr>
        <dsp:cNvPr id="0" name=""/>
        <dsp:cNvSpPr/>
      </dsp:nvSpPr>
      <dsp:spPr>
        <a:xfrm>
          <a:off x="2611" y="1216143"/>
          <a:ext cx="2546635" cy="659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Ilmailu on mahdollista</a:t>
          </a:r>
        </a:p>
      </dsp:txBody>
      <dsp:txXfrm>
        <a:off x="2611" y="1216143"/>
        <a:ext cx="2546635" cy="659096"/>
      </dsp:txXfrm>
    </dsp:sp>
    <dsp:sp modelId="{F2BF7447-3D9A-45B5-B84C-87411617ECEE}">
      <dsp:nvSpPr>
        <dsp:cNvPr id="0" name=""/>
        <dsp:cNvSpPr/>
      </dsp:nvSpPr>
      <dsp:spPr>
        <a:xfrm>
          <a:off x="2611" y="1875239"/>
          <a:ext cx="2546635" cy="12599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800" kern="1200" dirty="0">
              <a:solidFill>
                <a:srgbClr val="222A31"/>
              </a:solidFill>
              <a:latin typeface="Aptos"/>
            </a:rPr>
            <a:t>Turvaamme ilmatilan, lentopaikat ja kohtuulliset toimintaedellytykset</a:t>
          </a:r>
          <a:endParaRPr lang="fi-FI" sz="1800" kern="1200" dirty="0"/>
        </a:p>
      </dsp:txBody>
      <dsp:txXfrm>
        <a:off x="2611" y="1875239"/>
        <a:ext cx="2546635" cy="1259955"/>
      </dsp:txXfrm>
    </dsp:sp>
    <dsp:sp modelId="{83522760-A75E-4100-BB66-B2B3BBC1CE2C}">
      <dsp:nvSpPr>
        <dsp:cNvPr id="0" name=""/>
        <dsp:cNvSpPr/>
      </dsp:nvSpPr>
      <dsp:spPr>
        <a:xfrm>
          <a:off x="2905775" y="1216143"/>
          <a:ext cx="2546635" cy="659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Ilmailu on turvallista ja saavutettavaa</a:t>
          </a:r>
        </a:p>
      </dsp:txBody>
      <dsp:txXfrm>
        <a:off x="2905775" y="1216143"/>
        <a:ext cx="2546635" cy="659096"/>
      </dsp:txXfrm>
    </dsp:sp>
    <dsp:sp modelId="{EC832E03-9DC3-4C0E-994E-C87059C073B6}">
      <dsp:nvSpPr>
        <dsp:cNvPr id="0" name=""/>
        <dsp:cNvSpPr/>
      </dsp:nvSpPr>
      <dsp:spPr>
        <a:xfrm>
          <a:off x="2905775" y="1875239"/>
          <a:ext cx="2546635" cy="12599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800" kern="1200" dirty="0">
              <a:solidFill>
                <a:srgbClr val="222A31"/>
              </a:solidFill>
              <a:latin typeface="Aptos"/>
            </a:rPr>
            <a:t>Vahvistamme osaamista, koulutusta ja turvallisuuskulttuuria</a:t>
          </a:r>
          <a:endParaRPr lang="fi-FI" sz="1800" kern="1200" dirty="0"/>
        </a:p>
      </dsp:txBody>
      <dsp:txXfrm>
        <a:off x="2905775" y="1875239"/>
        <a:ext cx="2546635" cy="1259955"/>
      </dsp:txXfrm>
    </dsp:sp>
    <dsp:sp modelId="{F18901B4-671B-42B3-8129-0FCDE70CEC45}">
      <dsp:nvSpPr>
        <dsp:cNvPr id="0" name=""/>
        <dsp:cNvSpPr/>
      </dsp:nvSpPr>
      <dsp:spPr>
        <a:xfrm>
          <a:off x="5808939" y="1216143"/>
          <a:ext cx="2546635" cy="659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Ilmailulla on tulevaisuus</a:t>
          </a:r>
        </a:p>
      </dsp:txBody>
      <dsp:txXfrm>
        <a:off x="5808939" y="1216143"/>
        <a:ext cx="2546635" cy="659096"/>
      </dsp:txXfrm>
    </dsp:sp>
    <dsp:sp modelId="{C9A126CB-02B8-4AF1-BB02-95B523043551}">
      <dsp:nvSpPr>
        <dsp:cNvPr id="0" name=""/>
        <dsp:cNvSpPr/>
      </dsp:nvSpPr>
      <dsp:spPr>
        <a:xfrm>
          <a:off x="5808939" y="1875239"/>
          <a:ext cx="2546635" cy="12599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800" kern="1200" dirty="0">
              <a:solidFill>
                <a:srgbClr val="222A31"/>
              </a:solidFill>
              <a:latin typeface="Aptos"/>
            </a:rPr>
            <a:t>Tuomme uudet ihmiset ja uuden teknologian osaksi ilmailuyhteisöä</a:t>
          </a:r>
          <a:endParaRPr lang="fi-FI" sz="1800" kern="1200" dirty="0"/>
        </a:p>
      </dsp:txBody>
      <dsp:txXfrm>
        <a:off x="5808939" y="1875239"/>
        <a:ext cx="2546635" cy="12599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17D640E2-175C-4A33-A786-ED9BE1E6F7F7}" type="datetimeFigureOut">
              <a:rPr lang="fi-FI" smtClean="0"/>
              <a:t>3.10.2026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3913775A-A326-492E-9241-8514A2E7DD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6323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sityks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B2E125DA-37FD-43B8-8450-6841A6C13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" r="-83" b="-282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9971" y="2353348"/>
            <a:ext cx="6950101" cy="1749175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rgbClr val="009DE0"/>
                </a:solidFill>
                <a:latin typeface="Nexa Bold" panose="02000000000000000000" pitchFamily="50" charset="0"/>
              </a:defRPr>
            </a:lvl1pPr>
          </a:lstStyle>
          <a:p>
            <a:r>
              <a:rPr lang="en-US" dirty="0"/>
              <a:t>OTSIKKO ISOLLA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89971" y="4401556"/>
            <a:ext cx="69501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Alaotsikko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3.10.2026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8F29B873-5FFF-401F-9F83-9962DF69F9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0405" y="426970"/>
            <a:ext cx="163830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00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8034" y="267775"/>
            <a:ext cx="6938236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  <a:latin typeface="Calibri" panose="020F0502020204030204" pitchFamily="34" charset="0"/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8034" y="1803275"/>
            <a:ext cx="8359027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3.10.2026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7536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ja obje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8034" y="213986"/>
            <a:ext cx="6953422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dirty="0">
                <a:solidFill>
                  <a:srgbClr val="009FE3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8034" y="1825625"/>
            <a:ext cx="4963798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3.10.2026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81123" y="1825625"/>
            <a:ext cx="30861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Lisää objekti</a:t>
            </a:r>
          </a:p>
        </p:txBody>
      </p:sp>
    </p:spTree>
    <p:extLst>
      <p:ext uri="{BB962C8B-B14F-4D97-AF65-F5344CB8AC3E}">
        <p14:creationId xmlns:p14="http://schemas.microsoft.com/office/powerpoint/2010/main" val="67885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ylä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2276" y="2103437"/>
            <a:ext cx="8411234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DE0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2275" y="3429000"/>
            <a:ext cx="8411234" cy="265440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3.10.2026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0" y="0"/>
            <a:ext cx="9144000" cy="19755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Lisää kuva</a:t>
            </a:r>
          </a:p>
        </p:txBody>
      </p:sp>
    </p:spTree>
    <p:extLst>
      <p:ext uri="{BB962C8B-B14F-4D97-AF65-F5344CB8AC3E}">
        <p14:creationId xmlns:p14="http://schemas.microsoft.com/office/powerpoint/2010/main" val="75663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ja 2 objek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9397" y="136524"/>
            <a:ext cx="6997253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9397" y="1825625"/>
            <a:ext cx="5000004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3.10.2026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666704" y="1825625"/>
            <a:ext cx="3200519" cy="21263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13831FB-F6E4-4579-8F63-30323D354D1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666704" y="4050565"/>
            <a:ext cx="3200519" cy="21263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557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F1AEAC3-C963-4AA0-B71A-A3B9FC0D36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" r="-83" b="-2824"/>
          <a:stretch/>
        </p:blipFill>
        <p:spPr>
          <a:xfrm>
            <a:off x="0" y="1511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5914" y="1709739"/>
            <a:ext cx="754467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3.10.2026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01CFA34A-0DBA-4EFB-B901-165C94DB29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4479" y="236765"/>
            <a:ext cx="972217" cy="89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6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3.10.2026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183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3.10.2026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0552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uva 17">
            <a:extLst>
              <a:ext uri="{FF2B5EF4-FFF2-40B4-BE49-F238E27FC236}">
                <a16:creationId xmlns:a16="http://schemas.microsoft.com/office/drawing/2014/main" id="{4D2A3C08-DB99-40A9-BF7F-40AEFF015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022" y="2861926"/>
            <a:ext cx="5692462" cy="3972698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B80DB7C-78CA-4246-95AE-435BEC582F25}"/>
              </a:ext>
            </a:extLst>
          </p:cNvPr>
          <p:cNvSpPr txBox="1"/>
          <p:nvPr userDrawn="1"/>
        </p:nvSpPr>
        <p:spPr>
          <a:xfrm>
            <a:off x="2760203" y="2265617"/>
            <a:ext cx="3786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800" b="1" dirty="0">
                <a:solidFill>
                  <a:srgbClr val="009FE3"/>
                </a:solidFill>
                <a:latin typeface="+mn-lt"/>
              </a:rPr>
              <a:t>Kiitos!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500AC05-606D-4798-ADF4-559718D18A34}"/>
              </a:ext>
            </a:extLst>
          </p:cNvPr>
          <p:cNvSpPr txBox="1"/>
          <p:nvPr userDrawn="1"/>
        </p:nvSpPr>
        <p:spPr>
          <a:xfrm>
            <a:off x="0" y="3112855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Suomen Ilmailuliitto ry</a:t>
            </a:r>
          </a:p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Lentäjäntie 3</a:t>
            </a:r>
          </a:p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01530 Vantaa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EE6D27B-8A95-467F-8842-7CC30AE58C62}"/>
              </a:ext>
            </a:extLst>
          </p:cNvPr>
          <p:cNvSpPr/>
          <p:nvPr userDrawn="1"/>
        </p:nvSpPr>
        <p:spPr>
          <a:xfrm>
            <a:off x="3545602" y="3904311"/>
            <a:ext cx="2044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dirty="0">
                <a:latin typeface="+mn-lt"/>
                <a:cs typeface="Helvetica" panose="020B0604020202020204" pitchFamily="34" charset="0"/>
              </a:rPr>
              <a:t>www.ilmailuliitto.fi 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E3BF0610-FC78-48EF-8E6A-513F44CB08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0808" y="4608297"/>
            <a:ext cx="229495" cy="229495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540EC97E-9395-4F94-84B6-4D72B521C4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41501" y="4519005"/>
            <a:ext cx="325360" cy="31878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F7BB9742-51E5-42B5-8CC9-3204E0A5B0D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45355" y="4547286"/>
            <a:ext cx="269718" cy="300989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9A45565D-7CBB-46FE-B1B8-C8BB91C84C75}"/>
              </a:ext>
            </a:extLst>
          </p:cNvPr>
          <p:cNvSpPr txBox="1"/>
          <p:nvPr userDrawn="1"/>
        </p:nvSpPr>
        <p:spPr>
          <a:xfrm>
            <a:off x="4707113" y="4603322"/>
            <a:ext cx="1075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@ilmailuliitto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94A197E4-5681-4754-9002-D7F0081097F5}"/>
              </a:ext>
            </a:extLst>
          </p:cNvPr>
          <p:cNvSpPr txBox="1"/>
          <p:nvPr userDrawn="1"/>
        </p:nvSpPr>
        <p:spPr>
          <a:xfrm>
            <a:off x="2732610" y="4571276"/>
            <a:ext cx="1704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@suomenilmailuliittory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56164C30-52F8-4627-BB15-9A1D54911609}"/>
              </a:ext>
            </a:extLst>
          </p:cNvPr>
          <p:cNvSpPr txBox="1"/>
          <p:nvPr userDrawn="1"/>
        </p:nvSpPr>
        <p:spPr>
          <a:xfrm>
            <a:off x="6196654" y="4603322"/>
            <a:ext cx="1508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@ilmailuliitto</a:t>
            </a:r>
          </a:p>
        </p:txBody>
      </p:sp>
      <p:pic>
        <p:nvPicPr>
          <p:cNvPr id="16" name="Kuva 15" descr="sil logo cyan.png">
            <a:extLst>
              <a:ext uri="{FF2B5EF4-FFF2-40B4-BE49-F238E27FC236}">
                <a16:creationId xmlns:a16="http://schemas.microsoft.com/office/drawing/2014/main" id="{DDF31106-EF01-4A91-89F6-DB2B034309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410" y="1005344"/>
            <a:ext cx="1277179" cy="1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1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8034" y="224204"/>
            <a:ext cx="69383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034" y="1674485"/>
            <a:ext cx="8359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7F67F0D-650E-46FA-8965-77BCE4A6C232}" type="datetimeFigureOut">
              <a:rPr lang="fi-FI" smtClean="0"/>
              <a:pPr/>
              <a:t>3.10.2026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5EA4835-AE28-456F-B73C-84B83754808E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0ADF3EE-3830-423E-8D88-5F593470A4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018" y="206701"/>
            <a:ext cx="1030727" cy="9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0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82" r:id="rId4"/>
    <p:sldLayoutId id="2147483669" r:id="rId5"/>
    <p:sldLayoutId id="2147483663" r:id="rId6"/>
    <p:sldLayoutId id="2147483667" r:id="rId7"/>
    <p:sldLayoutId id="2147483666" r:id="rId8"/>
    <p:sldLayoutId id="214748368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1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E5ABF5-16C8-464B-AD66-6037F87EEE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fi-FI" sz="3600" dirty="0"/>
              <a:t>SIL 2027: toimintaedellytykset, kasvu ja tulevaisuus</a:t>
            </a:r>
            <a:br>
              <a:rPr lang="fi-FI" sz="3600" dirty="0"/>
            </a:br>
            <a:endParaRPr lang="fi-FI" sz="360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52E52EA-9CEF-4F63-BE23-02B74297B6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fi-FI" dirty="0"/>
              <a:t>Hallituksen pj Mari Lehtonen</a:t>
            </a:r>
          </a:p>
        </p:txBody>
      </p:sp>
    </p:spTree>
    <p:extLst>
      <p:ext uri="{BB962C8B-B14F-4D97-AF65-F5344CB8AC3E}">
        <p14:creationId xmlns:p14="http://schemas.microsoft.com/office/powerpoint/2010/main" val="24100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DEDCC-4D54-6D28-0713-7D5CFFDE8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Missä SIL on nyt?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24C17A-D682-B739-38A1-8F047842949B}"/>
              </a:ext>
            </a:extLst>
          </p:cNvPr>
          <p:cNvSpPr/>
          <p:nvPr/>
        </p:nvSpPr>
        <p:spPr>
          <a:xfrm>
            <a:off x="562356" y="2242566"/>
            <a:ext cx="41148" cy="898398"/>
          </a:xfrm>
          <a:prstGeom prst="rect">
            <a:avLst/>
          </a:prstGeom>
          <a:solidFill>
            <a:srgbClr val="1E5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4B2456-34B0-566F-D587-02D6C414025D}"/>
              </a:ext>
            </a:extLst>
          </p:cNvPr>
          <p:cNvSpPr txBox="1"/>
          <p:nvPr/>
        </p:nvSpPr>
        <p:spPr>
          <a:xfrm>
            <a:off x="713232" y="2228850"/>
            <a:ext cx="3723894" cy="1115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dirty="0" err="1">
                <a:solidFill>
                  <a:srgbClr val="0C2238"/>
                </a:solidFill>
              </a:rPr>
              <a:t>Toimintaedellytykset</a:t>
            </a:r>
            <a:endParaRPr sz="1600" b="1" dirty="0">
              <a:solidFill>
                <a:srgbClr val="0C2238"/>
              </a:solidFill>
            </a:endParaRPr>
          </a:p>
          <a:p>
            <a:pPr>
              <a:spcBef>
                <a:spcPts val="300"/>
              </a:spcBef>
            </a:pPr>
            <a:r>
              <a:rPr sz="1600" dirty="0" err="1">
                <a:solidFill>
                  <a:srgbClr val="222A31"/>
                </a:solidFill>
              </a:rPr>
              <a:t>Ilmatila</a:t>
            </a:r>
            <a:r>
              <a:rPr sz="1600" dirty="0">
                <a:solidFill>
                  <a:srgbClr val="222A31"/>
                </a:solidFill>
              </a:rPr>
              <a:t>, </a:t>
            </a:r>
            <a:r>
              <a:rPr sz="1600" dirty="0" err="1">
                <a:solidFill>
                  <a:srgbClr val="222A31"/>
                </a:solidFill>
              </a:rPr>
              <a:t>lentopaikat</a:t>
            </a:r>
            <a:r>
              <a:rPr sz="1600" dirty="0">
                <a:solidFill>
                  <a:srgbClr val="222A31"/>
                </a:solidFill>
              </a:rPr>
              <a:t>, </a:t>
            </a:r>
            <a:r>
              <a:rPr sz="1600" dirty="0" err="1">
                <a:solidFill>
                  <a:srgbClr val="222A31"/>
                </a:solidFill>
              </a:rPr>
              <a:t>sääntely</a:t>
            </a:r>
            <a:r>
              <a:rPr sz="1600" dirty="0">
                <a:solidFill>
                  <a:srgbClr val="222A31"/>
                </a:solidFill>
              </a:rPr>
              <a:t> ja </a:t>
            </a:r>
            <a:r>
              <a:rPr sz="1600" dirty="0" err="1">
                <a:solidFill>
                  <a:srgbClr val="222A31"/>
                </a:solidFill>
              </a:rPr>
              <a:t>kustannukset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ratkaisevat</a:t>
            </a:r>
            <a:r>
              <a:rPr sz="1600" dirty="0">
                <a:solidFill>
                  <a:srgbClr val="222A31"/>
                </a:solidFill>
              </a:rPr>
              <a:t>, </a:t>
            </a:r>
            <a:r>
              <a:rPr sz="1600" dirty="0" err="1">
                <a:solidFill>
                  <a:srgbClr val="222A31"/>
                </a:solidFill>
              </a:rPr>
              <a:t>missä</a:t>
            </a:r>
            <a:r>
              <a:rPr sz="1600" dirty="0">
                <a:solidFill>
                  <a:srgbClr val="222A31"/>
                </a:solidFill>
              </a:rPr>
              <a:t> ja </a:t>
            </a:r>
            <a:r>
              <a:rPr sz="1600" dirty="0" err="1">
                <a:solidFill>
                  <a:srgbClr val="222A31"/>
                </a:solidFill>
              </a:rPr>
              <a:t>miten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voidaan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harrastaa</a:t>
            </a:r>
            <a:r>
              <a:rPr sz="1600" dirty="0">
                <a:solidFill>
                  <a:srgbClr val="222A31"/>
                </a:solidFill>
              </a:rPr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02E1C2-9B48-8AD7-621B-FFC99E0E952C}"/>
              </a:ext>
            </a:extLst>
          </p:cNvPr>
          <p:cNvSpPr/>
          <p:nvPr/>
        </p:nvSpPr>
        <p:spPr>
          <a:xfrm>
            <a:off x="562356" y="4009166"/>
            <a:ext cx="41148" cy="898398"/>
          </a:xfrm>
          <a:prstGeom prst="rect">
            <a:avLst/>
          </a:prstGeom>
          <a:solidFill>
            <a:srgbClr val="E8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A78976-285D-DB45-4381-1C52183CCE4C}"/>
              </a:ext>
            </a:extLst>
          </p:cNvPr>
          <p:cNvSpPr txBox="1"/>
          <p:nvPr/>
        </p:nvSpPr>
        <p:spPr>
          <a:xfrm>
            <a:off x="713232" y="3952319"/>
            <a:ext cx="3723894" cy="1115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dirty="0" err="1">
                <a:solidFill>
                  <a:srgbClr val="0C2238"/>
                </a:solidFill>
              </a:rPr>
              <a:t>Ilmailuyhteisö</a:t>
            </a:r>
            <a:endParaRPr sz="1600" b="1" dirty="0">
              <a:solidFill>
                <a:srgbClr val="0C2238"/>
              </a:solidFill>
            </a:endParaRPr>
          </a:p>
          <a:p>
            <a:pPr>
              <a:spcBef>
                <a:spcPts val="300"/>
              </a:spcBef>
            </a:pPr>
            <a:r>
              <a:rPr sz="1600" dirty="0" err="1">
                <a:solidFill>
                  <a:srgbClr val="222A31"/>
                </a:solidFill>
              </a:rPr>
              <a:t>Perinteisen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yleis</a:t>
            </a:r>
            <a:r>
              <a:rPr sz="1600" dirty="0">
                <a:solidFill>
                  <a:srgbClr val="222A31"/>
                </a:solidFill>
              </a:rPr>
              <a:t>- ja </a:t>
            </a:r>
            <a:r>
              <a:rPr sz="1600" dirty="0" err="1">
                <a:solidFill>
                  <a:srgbClr val="222A31"/>
                </a:solidFill>
              </a:rPr>
              <a:t>harrasteilmailun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rinnalle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tulevat</a:t>
            </a:r>
            <a:r>
              <a:rPr sz="1600" dirty="0">
                <a:solidFill>
                  <a:srgbClr val="222A31"/>
                </a:solidFill>
              </a:rPr>
              <a:t> UAS, </a:t>
            </a:r>
            <a:r>
              <a:rPr sz="1600" dirty="0" err="1">
                <a:solidFill>
                  <a:srgbClr val="222A31"/>
                </a:solidFill>
              </a:rPr>
              <a:t>digitalisaatio</a:t>
            </a:r>
            <a:r>
              <a:rPr sz="1600" dirty="0">
                <a:solidFill>
                  <a:srgbClr val="222A31"/>
                </a:solidFill>
              </a:rPr>
              <a:t> ja </a:t>
            </a:r>
            <a:r>
              <a:rPr sz="1600" dirty="0" err="1">
                <a:solidFill>
                  <a:srgbClr val="222A31"/>
                </a:solidFill>
              </a:rPr>
              <a:t>uudet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teknologiat</a:t>
            </a:r>
            <a:r>
              <a:rPr sz="1600" dirty="0">
                <a:solidFill>
                  <a:srgbClr val="222A31"/>
                </a:solidFill>
              </a:rPr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1DC4BB-4ACF-D997-00CD-00A76F63D57E}"/>
              </a:ext>
            </a:extLst>
          </p:cNvPr>
          <p:cNvSpPr/>
          <p:nvPr/>
        </p:nvSpPr>
        <p:spPr>
          <a:xfrm>
            <a:off x="4649724" y="2242566"/>
            <a:ext cx="41148" cy="898398"/>
          </a:xfrm>
          <a:prstGeom prst="rect">
            <a:avLst/>
          </a:prstGeom>
          <a:solidFill>
            <a:srgbClr val="1E5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B2F964-8BF9-FDFC-B7D6-2FFD768C3637}"/>
              </a:ext>
            </a:extLst>
          </p:cNvPr>
          <p:cNvSpPr txBox="1"/>
          <p:nvPr/>
        </p:nvSpPr>
        <p:spPr>
          <a:xfrm>
            <a:off x="4800600" y="2228851"/>
            <a:ext cx="3723894" cy="869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dirty="0" err="1">
                <a:solidFill>
                  <a:srgbClr val="0C2238"/>
                </a:solidFill>
              </a:rPr>
              <a:t>SIL:n</a:t>
            </a:r>
            <a:r>
              <a:rPr sz="1600" b="1" dirty="0">
                <a:solidFill>
                  <a:srgbClr val="0C2238"/>
                </a:solidFill>
              </a:rPr>
              <a:t> </a:t>
            </a:r>
            <a:r>
              <a:rPr sz="1600" b="1" dirty="0" err="1">
                <a:solidFill>
                  <a:srgbClr val="0C2238"/>
                </a:solidFill>
              </a:rPr>
              <a:t>rooli</a:t>
            </a:r>
            <a:endParaRPr sz="1600" b="1" dirty="0">
              <a:solidFill>
                <a:srgbClr val="0C2238"/>
              </a:solidFill>
            </a:endParaRPr>
          </a:p>
          <a:p>
            <a:pPr>
              <a:spcBef>
                <a:spcPts val="300"/>
              </a:spcBef>
            </a:pPr>
            <a:r>
              <a:rPr sz="1600" dirty="0" err="1">
                <a:solidFill>
                  <a:srgbClr val="222A31"/>
                </a:solidFill>
              </a:rPr>
              <a:t>Edunvalvoja</a:t>
            </a:r>
            <a:r>
              <a:rPr sz="1600" dirty="0">
                <a:solidFill>
                  <a:srgbClr val="222A31"/>
                </a:solidFill>
              </a:rPr>
              <a:t>, </a:t>
            </a:r>
            <a:r>
              <a:rPr sz="1600" dirty="0" err="1">
                <a:solidFill>
                  <a:srgbClr val="222A31"/>
                </a:solidFill>
              </a:rPr>
              <a:t>mahdollistaja</a:t>
            </a:r>
            <a:r>
              <a:rPr sz="1600" dirty="0">
                <a:solidFill>
                  <a:srgbClr val="222A31"/>
                </a:solidFill>
              </a:rPr>
              <a:t> ja </a:t>
            </a:r>
            <a:r>
              <a:rPr sz="1600" dirty="0" err="1">
                <a:solidFill>
                  <a:srgbClr val="222A31"/>
                </a:solidFill>
              </a:rPr>
              <a:t>yhteisön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kokoaja</a:t>
            </a:r>
            <a:r>
              <a:rPr sz="1600" dirty="0">
                <a:solidFill>
                  <a:srgbClr val="222A31"/>
                </a:solidFill>
              </a:rPr>
              <a:t> – </a:t>
            </a:r>
            <a:r>
              <a:rPr sz="1600" dirty="0" err="1">
                <a:solidFill>
                  <a:srgbClr val="222A31"/>
                </a:solidFill>
              </a:rPr>
              <a:t>ei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kaiken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tekemisen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keskus</a:t>
            </a:r>
            <a:r>
              <a:rPr sz="1600" dirty="0">
                <a:solidFill>
                  <a:srgbClr val="222A31"/>
                </a:solidFill>
              </a:rPr>
              <a:t>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55AC0B-62B3-BD2B-1DAC-715DC94CB86A}"/>
              </a:ext>
            </a:extLst>
          </p:cNvPr>
          <p:cNvSpPr/>
          <p:nvPr/>
        </p:nvSpPr>
        <p:spPr>
          <a:xfrm>
            <a:off x="4649724" y="4026420"/>
            <a:ext cx="41148" cy="898398"/>
          </a:xfrm>
          <a:prstGeom prst="rect">
            <a:avLst/>
          </a:prstGeom>
          <a:solidFill>
            <a:srgbClr val="E8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26FBAA-787D-DA79-70E8-0004213C5980}"/>
              </a:ext>
            </a:extLst>
          </p:cNvPr>
          <p:cNvSpPr txBox="1"/>
          <p:nvPr/>
        </p:nvSpPr>
        <p:spPr>
          <a:xfrm>
            <a:off x="4800600" y="3953740"/>
            <a:ext cx="3723894" cy="1115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dirty="0" err="1">
                <a:solidFill>
                  <a:srgbClr val="0C2238"/>
                </a:solidFill>
              </a:rPr>
              <a:t>Puheenjohtajan</a:t>
            </a:r>
            <a:r>
              <a:rPr sz="1600" b="1" dirty="0">
                <a:solidFill>
                  <a:srgbClr val="0C2238"/>
                </a:solidFill>
              </a:rPr>
              <a:t> </a:t>
            </a:r>
            <a:r>
              <a:rPr sz="1600" b="1" dirty="0" err="1">
                <a:solidFill>
                  <a:srgbClr val="0C2238"/>
                </a:solidFill>
              </a:rPr>
              <a:t>näkökulma</a:t>
            </a:r>
            <a:endParaRPr sz="1600" b="1" dirty="0">
              <a:solidFill>
                <a:srgbClr val="0C2238"/>
              </a:solidFill>
            </a:endParaRPr>
          </a:p>
          <a:p>
            <a:pPr>
              <a:spcBef>
                <a:spcPts val="300"/>
              </a:spcBef>
            </a:pPr>
            <a:r>
              <a:rPr sz="1600" dirty="0">
                <a:solidFill>
                  <a:srgbClr val="222A31"/>
                </a:solidFill>
              </a:rPr>
              <a:t>Mihin </a:t>
            </a:r>
            <a:r>
              <a:rPr sz="1600" dirty="0" err="1">
                <a:solidFill>
                  <a:srgbClr val="222A31"/>
                </a:solidFill>
              </a:rPr>
              <a:t>rajalliset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voimavarat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kannattaa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keskittää</a:t>
            </a:r>
            <a:r>
              <a:rPr sz="1600" dirty="0">
                <a:solidFill>
                  <a:srgbClr val="222A31"/>
                </a:solidFill>
              </a:rPr>
              <a:t>, </a:t>
            </a:r>
            <a:r>
              <a:rPr sz="1600" dirty="0" err="1">
                <a:solidFill>
                  <a:srgbClr val="222A31"/>
                </a:solidFill>
              </a:rPr>
              <a:t>jotta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ilmailu</a:t>
            </a:r>
            <a:r>
              <a:rPr sz="1600" dirty="0">
                <a:solidFill>
                  <a:srgbClr val="222A31"/>
                </a:solidFill>
              </a:rPr>
              <a:t> on </a:t>
            </a:r>
            <a:r>
              <a:rPr sz="1600" dirty="0" err="1">
                <a:solidFill>
                  <a:srgbClr val="222A31"/>
                </a:solidFill>
              </a:rPr>
              <a:t>vahvaa</a:t>
            </a:r>
            <a:r>
              <a:rPr sz="1600" dirty="0">
                <a:solidFill>
                  <a:srgbClr val="222A31"/>
                </a:solidFill>
              </a:rPr>
              <a:t> </a:t>
            </a:r>
            <a:r>
              <a:rPr sz="1600" dirty="0" err="1">
                <a:solidFill>
                  <a:srgbClr val="222A31"/>
                </a:solidFill>
              </a:rPr>
              <a:t>myös</a:t>
            </a:r>
            <a:r>
              <a:rPr sz="1600" dirty="0">
                <a:solidFill>
                  <a:srgbClr val="222A31"/>
                </a:solidFill>
              </a:rPr>
              <a:t> 2030-luvulla?</a:t>
            </a:r>
          </a:p>
        </p:txBody>
      </p:sp>
    </p:spTree>
    <p:extLst>
      <p:ext uri="{BB962C8B-B14F-4D97-AF65-F5344CB8AC3E}">
        <p14:creationId xmlns:p14="http://schemas.microsoft.com/office/powerpoint/2010/main" val="24249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DB247-735D-ADF3-A070-92097BB41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Toimintaedellytykset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F4BA0-6AEF-13F1-0852-15E286B80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Ilmatila 2027</a:t>
            </a:r>
          </a:p>
          <a:p>
            <a:pPr lvl="1"/>
            <a:r>
              <a:rPr lang="fi-FI" dirty="0"/>
              <a:t>Laaja uudistus koskee mm. CTR-, TMA- ja FIZ-rakenteita sekä harrasteilmailun alueita.</a:t>
            </a:r>
          </a:p>
          <a:p>
            <a:r>
              <a:rPr lang="fi-FI" dirty="0"/>
              <a:t>8,33 kHz</a:t>
            </a:r>
          </a:p>
          <a:p>
            <a:pPr lvl="1"/>
            <a:r>
              <a:rPr lang="fi-FI" dirty="0"/>
              <a:t>Uusi kanavaväli käyttöön 15.4.2027. Radiokaluston lopullinen määräaika 31.12.2027.</a:t>
            </a:r>
          </a:p>
          <a:p>
            <a:r>
              <a:rPr lang="fi-FI" dirty="0"/>
              <a:t>Lentopaikat</a:t>
            </a:r>
          </a:p>
          <a:p>
            <a:pPr lvl="1"/>
            <a:r>
              <a:rPr lang="fi-FI" dirty="0"/>
              <a:t>Harrastamisen, koulutuksen ja alueellisen ilmailutoiminnan fyysinen perusta.</a:t>
            </a:r>
          </a:p>
          <a:p>
            <a:r>
              <a:rPr lang="fi-FI" dirty="0" err="1"/>
              <a:t>SIL:n</a:t>
            </a:r>
            <a:r>
              <a:rPr lang="fi-FI" dirty="0"/>
              <a:t> kysymys</a:t>
            </a:r>
          </a:p>
          <a:p>
            <a:pPr lvl="1"/>
            <a:r>
              <a:rPr lang="fi-FI" dirty="0"/>
              <a:t>Pystymmekö turvaamaan kohtuulliset, ymmärrettävät ja turvalliset toimintaedellytykset?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89048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08370-B08E-54EB-5BC9-B36F8F2E0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Turvallisuus ja osaaminen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25EBD-464F-018B-09E0-C8477C401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Koulutustarpeet 2026: Tekninen osaaminen, lupakirjat ja kelpuutukset, sää ja lennonsuunnittelu, riskienhallinta.</a:t>
            </a:r>
          </a:p>
          <a:p>
            <a:r>
              <a:rPr lang="fi-FI" dirty="0"/>
              <a:t>Turvallisuuskulttuuri: Tavoite ei ole riskitön ilmailu, vaan parempi riskien tunnistaminen ja hallinta.</a:t>
            </a:r>
          </a:p>
          <a:p>
            <a:r>
              <a:rPr lang="fi-FI" dirty="0"/>
              <a:t>Kerhojen toive. Yhtenäiset materiaalit, kouluttajaverkosto ja keskitetympi koulutuskalenteri.</a:t>
            </a:r>
          </a:p>
          <a:p>
            <a:r>
              <a:rPr lang="fi-FI" dirty="0"/>
              <a:t>Tehdään turvallisesta toiminnasta helpompaa kuin turvattomasta.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50011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1AEE2-F89E-043D-B020-F0B411E7D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Jäsenistö ja tulevaisuus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A803A-894A-2136-F6C8-A8CFAC083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dirty="0"/>
              <a:t>Nuoret</a:t>
            </a:r>
          </a:p>
          <a:p>
            <a:pPr lvl="1"/>
            <a:r>
              <a:rPr lang="fi-FI" dirty="0"/>
              <a:t>SIL Eagles tarjoaa jo polun ilmailusta kiinnostuneista nuorista kohti paikallista kerho- ja koulutustoimintaa.</a:t>
            </a:r>
          </a:p>
          <a:p>
            <a:r>
              <a:rPr lang="fi-FI" dirty="0"/>
              <a:t>Uudet tavat harrastaa</a:t>
            </a:r>
          </a:p>
          <a:p>
            <a:pPr lvl="1"/>
            <a:r>
              <a:rPr lang="fi-FI" dirty="0"/>
              <a:t>UAS, lennokit, simulaattorit ja digitaaliset ympäristöt voivat olla sisääntuloväyliä.</a:t>
            </a:r>
          </a:p>
          <a:p>
            <a:r>
              <a:rPr lang="fi-FI" dirty="0"/>
              <a:t>Kysymys jäsenyydestä</a:t>
            </a:r>
          </a:p>
          <a:p>
            <a:pPr lvl="1"/>
            <a:r>
              <a:rPr lang="fi-FI" dirty="0"/>
              <a:t>Kohtaammeko nuoren sellaisena kuin hän tulee ilmailuun vai odotammeko hänen sopeutuvan meidän maailmaamme?</a:t>
            </a:r>
          </a:p>
          <a:p>
            <a:r>
              <a:rPr lang="fi-FI" dirty="0"/>
              <a:t>2030</a:t>
            </a:r>
          </a:p>
          <a:p>
            <a:pPr lvl="1"/>
            <a:r>
              <a:rPr lang="fi-FI" dirty="0"/>
              <a:t>Tavoite ei ole vain säilyttää nykyinen jäsenistö, vaan kasvattaa ilmailuyhteisön elinvoimaa.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25217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3BE1-920B-88D8-3930-EB670E0D3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SIL:n</a:t>
            </a:r>
            <a:r>
              <a:rPr lang="fi-FI" dirty="0"/>
              <a:t> rooli tulevaisuudessa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D5AD4-0ED5-EFC7-B973-A0957F9A8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Edunvalvoja</a:t>
            </a:r>
          </a:p>
          <a:p>
            <a:r>
              <a:rPr lang="fi-FI" dirty="0"/>
              <a:t>Mahdollistaja</a:t>
            </a:r>
          </a:p>
          <a:p>
            <a:r>
              <a:rPr lang="fi-FI" dirty="0"/>
              <a:t>Yhdistäjä</a:t>
            </a:r>
          </a:p>
          <a:p>
            <a:r>
              <a:rPr lang="fi-FI" dirty="0"/>
              <a:t>Tulevaisuuden rakentaja</a:t>
            </a:r>
          </a:p>
        </p:txBody>
      </p:sp>
    </p:spTree>
    <p:extLst>
      <p:ext uri="{BB962C8B-B14F-4D97-AF65-F5344CB8AC3E}">
        <p14:creationId xmlns:p14="http://schemas.microsoft.com/office/powerpoint/2010/main" val="1349918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FB894-219F-65D5-4C53-66A9726F6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Vuosi 2027: Kolme yhteistä tavoitetta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AB51E23-DA44-B092-9CAD-10615F89B3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3064228"/>
              </p:ext>
            </p:extLst>
          </p:nvPr>
        </p:nvGraphicFramePr>
        <p:xfrm>
          <a:off x="528034" y="1113287"/>
          <a:ext cx="835818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8338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9581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5C7DB-22D4-6417-E095-A9B158B54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Suomen Ilmailuliiton Avainhenkilöpäivät 3.–4.10.2026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84A02-0C01-8B44-BBF0-7C047B237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i-FI" sz="3400" dirty="0"/>
              <a:t>Lauantai 3.10.   </a:t>
            </a:r>
          </a:p>
          <a:p>
            <a:pPr marL="0" indent="0">
              <a:buNone/>
            </a:pPr>
            <a:r>
              <a:rPr lang="fi-FI" dirty="0"/>
              <a:t>13.00 SIL hallituksen puheenjohtaja avaa tilaisuuden</a:t>
            </a:r>
          </a:p>
          <a:p>
            <a:pPr marL="0" indent="0">
              <a:buNone/>
            </a:pPr>
            <a:r>
              <a:rPr lang="fi-FI" dirty="0"/>
              <a:t>13.30 Turvallisuuskatsaus 2025-2026. Hannu Halonen, Turvallisuustoimikunnan puheenjohtaja</a:t>
            </a:r>
          </a:p>
          <a:p>
            <a:pPr marL="0" indent="0">
              <a:buNone/>
            </a:pPr>
            <a:r>
              <a:rPr lang="fi-FI" dirty="0"/>
              <a:t>14.15 kahvitauko    </a:t>
            </a:r>
          </a:p>
          <a:p>
            <a:pPr marL="0" indent="0">
              <a:buNone/>
            </a:pPr>
            <a:r>
              <a:rPr lang="fi-FI" dirty="0"/>
              <a:t>14.30 Yleisilmailun turvallisuus lentoasemilla. Apulaispäällikkö Tero </a:t>
            </a:r>
            <a:r>
              <a:rPr lang="fi-FI" dirty="0" err="1"/>
              <a:t>Vihveräinen</a:t>
            </a:r>
            <a:r>
              <a:rPr lang="fi-FI" dirty="0"/>
              <a:t>, Finavia</a:t>
            </a:r>
          </a:p>
          <a:p>
            <a:pPr marL="0" indent="0">
              <a:buNone/>
            </a:pPr>
            <a:r>
              <a:rPr lang="fi-FI" dirty="0"/>
              <a:t>15.15 EAS-tilannekatsaus Nils </a:t>
            </a:r>
            <a:r>
              <a:rPr lang="fi-FI" dirty="0" err="1"/>
              <a:t>Rostedt</a:t>
            </a:r>
            <a:r>
              <a:rPr lang="fi-FI" dirty="0"/>
              <a:t>, Europe Air Sports </a:t>
            </a:r>
            <a:r>
              <a:rPr lang="fi-FI" dirty="0" err="1"/>
              <a:t>Programme</a:t>
            </a:r>
            <a:r>
              <a:rPr lang="fi-FI" dirty="0"/>
              <a:t> </a:t>
            </a:r>
            <a:r>
              <a:rPr lang="fi-FI" dirty="0" err="1"/>
              <a:t>manager</a:t>
            </a:r>
            <a:r>
              <a:rPr lang="fi-FI" dirty="0"/>
              <a:t>, MT varapj.    - Huoltomekaanikkojen koulutus ja kelpuutusten ylläpito (Part-66 L)   - 100LL ja korvaavat polttoaineet (100R)    - Ilmatilan saatavuuden varmistaminen   </a:t>
            </a:r>
          </a:p>
          <a:p>
            <a:pPr marL="0" indent="0">
              <a:buNone/>
            </a:pPr>
            <a:r>
              <a:rPr lang="fi-FI" dirty="0"/>
              <a:t>15.45 kahvit, suolapala    </a:t>
            </a:r>
          </a:p>
          <a:p>
            <a:pPr marL="0" indent="0">
              <a:buNone/>
            </a:pPr>
            <a:r>
              <a:rPr lang="fi-FI" dirty="0"/>
              <a:t>16.15 Traficomin terveiset. </a:t>
            </a:r>
            <a:r>
              <a:rPr lang="fi-FI" dirty="0" err="1"/>
              <a:t>Ilmailujohtaka</a:t>
            </a:r>
            <a:r>
              <a:rPr lang="fi-FI" dirty="0"/>
              <a:t> Jukka Hannola, Traficom</a:t>
            </a:r>
          </a:p>
          <a:p>
            <a:pPr marL="0" indent="0">
              <a:buNone/>
            </a:pPr>
            <a:r>
              <a:rPr lang="fi-FI" dirty="0"/>
              <a:t>17.00 Toimikuntien </a:t>
            </a:r>
            <a:r>
              <a:rPr lang="fi-FI" dirty="0" err="1"/>
              <a:t>tosut</a:t>
            </a:r>
            <a:r>
              <a:rPr lang="fi-FI" dirty="0"/>
              <a:t> 2027 nostot ja keskustelua. Toimikunnat ja Jari Lehti, liiton toimisto    Aiheina mm. lentolaitteiden seurantapalvelut ja huoltokoulutus   </a:t>
            </a:r>
          </a:p>
          <a:p>
            <a:pPr marL="0" indent="0">
              <a:buNone/>
            </a:pPr>
            <a:r>
              <a:rPr lang="fi-FI" dirty="0"/>
              <a:t>18.30 ohjelma päättyy</a:t>
            </a:r>
          </a:p>
          <a:p>
            <a:pPr marL="0" indent="0">
              <a:buNone/>
            </a:pPr>
            <a:r>
              <a:rPr lang="fi-FI" dirty="0"/>
              <a:t>19.00 yhteinen päivällinen</a:t>
            </a:r>
          </a:p>
        </p:txBody>
      </p:sp>
    </p:spTree>
    <p:extLst>
      <p:ext uri="{BB962C8B-B14F-4D97-AF65-F5344CB8AC3E}">
        <p14:creationId xmlns:p14="http://schemas.microsoft.com/office/powerpoint/2010/main" val="3940726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FAA5B-62AB-230E-EB08-E4BB1945E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Suomen Ilmailuliiton Avainhenkilöpäivät 3.–4.10.2026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D0E09-B09C-D25D-6378-4B26C9E0B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Sunnuntai 04.10.</a:t>
            </a:r>
          </a:p>
          <a:p>
            <a:pPr marL="0" indent="0">
              <a:buNone/>
            </a:pPr>
            <a:r>
              <a:rPr lang="fi-FI" sz="1700" dirty="0"/>
              <a:t>08.00 aamupalabuffet </a:t>
            </a:r>
          </a:p>
          <a:p>
            <a:pPr marL="0" indent="0">
              <a:buNone/>
            </a:pPr>
            <a:r>
              <a:rPr lang="fi-FI" sz="1700" dirty="0"/>
              <a:t>10.00 Yleistä ilmailukilpailuista. Kilpailut 2027. Jari Lehti   </a:t>
            </a:r>
          </a:p>
          <a:p>
            <a:pPr marL="0" indent="0">
              <a:buNone/>
            </a:pPr>
            <a:r>
              <a:rPr lang="fi-FI" sz="1700" dirty="0"/>
              <a:t>10.15 Kilpailu- ja tapahtumajärjestäjän kiemurat. CIVL varadelegaatti Juha Herrala, Jämin riippuliitäjät      </a:t>
            </a:r>
          </a:p>
          <a:p>
            <a:pPr marL="0" indent="0">
              <a:buNone/>
            </a:pPr>
            <a:r>
              <a:rPr lang="fi-FI" sz="1700" dirty="0"/>
              <a:t>11.00 tauko (huoneiden luovutus)    </a:t>
            </a:r>
          </a:p>
          <a:p>
            <a:pPr marL="0" indent="0">
              <a:buNone/>
            </a:pPr>
            <a:r>
              <a:rPr lang="fi-FI" sz="1700" dirty="0"/>
              <a:t>11.30 FAI uutisia, FAI hallitus ja lajikomiteat. Timo Hyvönen, FAI hallitus   </a:t>
            </a:r>
          </a:p>
          <a:p>
            <a:pPr marL="0" indent="0">
              <a:buNone/>
            </a:pPr>
            <a:r>
              <a:rPr lang="fi-FI" sz="1700" dirty="0"/>
              <a:t>12.15 Ratkotaan yhdessä harrasteilmailun polttavimmat haasteet Jari Lehti ja Petri Kantola, liiton toimisto    </a:t>
            </a:r>
          </a:p>
          <a:p>
            <a:pPr marL="0" indent="0">
              <a:buNone/>
            </a:pPr>
            <a:r>
              <a:rPr lang="fi-FI" sz="1700" dirty="0"/>
              <a:t>13.00 päätöslounas (niille, jotka ovat ilmoittaneet haluavansa)</a:t>
            </a:r>
          </a:p>
        </p:txBody>
      </p:sp>
    </p:spTree>
    <p:extLst>
      <p:ext uri="{BB962C8B-B14F-4D97-AF65-F5344CB8AC3E}">
        <p14:creationId xmlns:p14="http://schemas.microsoft.com/office/powerpoint/2010/main" val="4248732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L_alustus (003)  -  Vain luku" id="{1335F981-9123-426C-9F73-0F532BCAD0CA}" vid="{E22AB98A-4FFE-4268-9C2C-3396C8ABB38F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847167AD3FDB4CA8E596C6353D29EC" ma:contentTypeVersion="11" ma:contentTypeDescription="Create a new document." ma:contentTypeScope="" ma:versionID="89493d095e50162bf482373344f8685b">
  <xsd:schema xmlns:xsd="http://www.w3.org/2001/XMLSchema" xmlns:xs="http://www.w3.org/2001/XMLSchema" xmlns:p="http://schemas.microsoft.com/office/2006/metadata/properties" xmlns:ns3="aa099da7-8511-45b5-b5b3-4c3639980a4a" xmlns:ns4="0856f7e6-7ef2-4af9-a1be-ec8d3a5c4956" targetNamespace="http://schemas.microsoft.com/office/2006/metadata/properties" ma:root="true" ma:fieldsID="783f55ce0539da1956a6cb30284f3090" ns3:_="" ns4:_="">
    <xsd:import namespace="aa099da7-8511-45b5-b5b3-4c3639980a4a"/>
    <xsd:import namespace="0856f7e6-7ef2-4af9-a1be-ec8d3a5c495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099da7-8511-45b5-b5b3-4c3639980a4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6f7e6-7ef2-4af9-a1be-ec8d3a5c49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763C3E-7EDC-4C78-A1E5-7A360EE752D9}">
  <ds:schemaRefs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www.w3.org/XML/1998/namespace"/>
    <ds:schemaRef ds:uri="0856f7e6-7ef2-4af9-a1be-ec8d3a5c4956"/>
    <ds:schemaRef ds:uri="http://schemas.microsoft.com/office/infopath/2007/PartnerControls"/>
    <ds:schemaRef ds:uri="aa099da7-8511-45b5-b5b3-4c3639980a4a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6034E3A-E221-46AB-B036-04C00BCA7D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099da7-8511-45b5-b5b3-4c3639980a4a"/>
    <ds:schemaRef ds:uri="0856f7e6-7ef2-4af9-a1be-ec8d3a5c49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D5A51DB-F69C-44F5-8ECB-0255EB3CA2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Tarma Avainhenkilöpäivät 19.10.2019</Template>
  <TotalTime>2950</TotalTime>
  <Words>484</Words>
  <Application>Microsoft Office PowerPoint</Application>
  <PresentationFormat>On-screen Show (4:3)</PresentationFormat>
  <Paragraphs>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Nexa Bold</vt:lpstr>
      <vt:lpstr>Office-teema</vt:lpstr>
      <vt:lpstr>SIL 2027: toimintaedellytykset, kasvu ja tulevaisuus </vt:lpstr>
      <vt:lpstr>Missä SIL on nyt?</vt:lpstr>
      <vt:lpstr>Toimintaedellytykset</vt:lpstr>
      <vt:lpstr>Turvallisuus ja osaaminen</vt:lpstr>
      <vt:lpstr>Jäsenistö ja tulevaisuus </vt:lpstr>
      <vt:lpstr>SIL:n rooli tulevaisuudessa</vt:lpstr>
      <vt:lpstr>Vuosi 2027: Kolme yhteistä tavoitetta</vt:lpstr>
      <vt:lpstr>PowerPoint Presentation</vt:lpstr>
      <vt:lpstr>Suomen Ilmailuliiton Avainhenkilöpäivät 3.–4.10.2026</vt:lpstr>
      <vt:lpstr>Suomen Ilmailuliiton Avainhenkilöpäivät 3.–4.10.2026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Avainhenkilöpäivät 19.10.2019</dc:title>
  <dc:creator>Timo Latikka</dc:creator>
  <cp:lastModifiedBy>Mari Lehtonen</cp:lastModifiedBy>
  <cp:revision>30</cp:revision>
  <cp:lastPrinted>2021-03-23T13:18:12Z</cp:lastPrinted>
  <dcterms:created xsi:type="dcterms:W3CDTF">2019-10-19T14:52:44Z</dcterms:created>
  <dcterms:modified xsi:type="dcterms:W3CDTF">2026-10-03T09:50:24Z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0x01010009847167AD3FDB4CA8E596C6353D29EC</vt:lpwstr>
  </property>
</Properties>
</file>