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_rels/presentation.xml.rels" ContentType="application/vnd.openxmlformats-package.relationships+xml"/>
  <Override PartName="/ppt/media/image1.jpeg" ContentType="image/jpeg"/>
  <Override PartName="/ppt/media/image6.png" ContentType="image/png"/>
  <Override PartName="/ppt/media/image10.png" ContentType="image/png"/>
  <Override PartName="/ppt/media/image2.png" ContentType="image/png"/>
  <Override PartName="/ppt/media/hdphoto1.wdp" ContentType="image/vnd.ms-photo"/>
  <Override PartName="/ppt/media/image3.png" ContentType="image/png"/>
  <Override PartName="/ppt/media/image4.svg" ContentType="image/svg"/>
  <Override PartName="/ppt/media/image7.png" ContentType="image/png"/>
  <Override PartName="/ppt/media/hdphoto2.wdp" ContentType="image/vnd.ms-photo"/>
  <Override PartName="/ppt/media/image5.jpeg" ContentType="image/jpeg"/>
  <Override PartName="/ppt/media/image8.png" ContentType="image/png"/>
  <Override PartName="/ppt/media/image9.png" ContentType="image/png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Esityksen 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528120" y="22428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i-FI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i-FI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1CD6EE-4E48-4BBF-B6F7-09299CD47F1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fi-FI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528120" y="22428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i-FI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fi-FI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EDB027A-8511-441B-8465-56A8AF0B438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fi-FI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tsikko ja sisältö ja objek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5A162349-8980-4570-A98F-AF2D506577A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fi-FI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tsikko ja yläkuva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4A6A8525-3A21-40E9-92E6-009569A9B0A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p>
            <a:r>
              <a:rPr lang="fi-FI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tsikko ja sisältö ja 2 objekt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55EEDC47-54EB-41DC-BA9A-F6C9638EF95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5"/>
          </p:nvPr>
        </p:nvSpPr>
        <p:spPr/>
        <p:txBody>
          <a:bodyPr/>
          <a:p>
            <a:r>
              <a:rPr lang="fi-FI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Väli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B0CA853D-20C9-4918-806B-C365E1DA7233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p>
            <a:r>
              <a:rPr lang="fi-FI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810C2135-3E15-4ACE-9D93-0B67C386E2D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1"/>
          </p:nvPr>
        </p:nvSpPr>
        <p:spPr/>
        <p:txBody>
          <a:bodyPr/>
          <a:p>
            <a:r>
              <a:rPr lang="fi-FI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528120" y="22428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fi-FI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3"/>
          </p:nvPr>
        </p:nvSpPr>
        <p:spPr/>
        <p:txBody>
          <a:bodyPr/>
          <a:p>
            <a:fld id="{20F558A5-5650-4BD0-91FB-9977AB850DB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4"/>
          </p:nvPr>
        </p:nvSpPr>
        <p:spPr/>
        <p:txBody>
          <a:bodyPr/>
          <a:p>
            <a:r>
              <a:rPr lang="fi-FI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microsoft.com/office/2007/relationships/hdphoto" Target="../media/hdphoto1.wdp"/><Relationship Id="rId5" Type="http://schemas.openxmlformats.org/officeDocument/2006/relationships/image" Target="../media/image3.png"/><Relationship Id="rId6" Type="http://schemas.openxmlformats.org/officeDocument/2006/relationships/image" Target="../media/image4.svg"/><Relationship Id="rId7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jpeg"/><Relationship Id="rId3" Type="http://schemas.openxmlformats.org/officeDocument/2006/relationships/image" Target="../media/image2.png"/><Relationship Id="rId4" Type="http://schemas.microsoft.com/office/2007/relationships/hdphoto" Target="../media/hdphoto2.wdp"/><Relationship Id="rId5" Type="http://schemas.openxmlformats.org/officeDocument/2006/relationships/image" Target="../media/image3.png"/><Relationship Id="rId6" Type="http://schemas.openxmlformats.org/officeDocument/2006/relationships/image" Target="../media/image4.svg"/><Relationship Id="rId7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jpeg"/><Relationship Id="rId3" Type="http://schemas.openxmlformats.org/officeDocument/2006/relationships/image" Target="../media/image5.jpe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slideLayout" Target="../slideLayouts/slideLayout9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Kuva 6" descr=""/>
          <p:cNvPicPr/>
          <p:nvPr/>
        </p:nvPicPr>
        <p:blipFill>
          <a:blip r:embed="rId2"/>
          <a:stretch/>
        </p:blipFill>
        <p:spPr>
          <a:xfrm>
            <a:off x="7947000" y="206640"/>
            <a:ext cx="1028880" cy="946800"/>
          </a:xfrm>
          <a:prstGeom prst="rect">
            <a:avLst/>
          </a:prstGeom>
          <a:ln w="0">
            <a:noFill/>
          </a:ln>
        </p:spPr>
      </p:pic>
      <p:pic>
        <p:nvPicPr>
          <p:cNvPr id="1" name="Kuva 9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colorTemp="4700" sat="0"/>
                    </a14:imgEffect>
                  </a14:imgLayer>
                </a14:imgProps>
              </a:ext>
            </a:extLst>
          </a:blip>
          <a:srcRect l="82" t="0" r="-82" b="-2824"/>
          <a:stretch/>
        </p:blipFill>
        <p:spPr>
          <a:xfrm>
            <a:off x="0" y="0"/>
            <a:ext cx="9142200" cy="6856200"/>
          </a:xfrm>
          <a:prstGeom prst="rect">
            <a:avLst/>
          </a:prstGeom>
          <a:ln w="0">
            <a:noFill/>
          </a:ln>
        </p:spPr>
      </p:pic>
      <p:pic>
        <p:nvPicPr>
          <p:cNvPr id="2" name="Kuva 12" descr="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6990480" y="426960"/>
            <a:ext cx="1636560" cy="150300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528120" y="22428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i-FI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ftr" idx="1"/>
          </p:nvPr>
        </p:nvSpPr>
        <p:spPr>
          <a:xfrm>
            <a:off x="3029040" y="6356520"/>
            <a:ext cx="30844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sldNum" idx="2"/>
          </p:nvPr>
        </p:nvSpPr>
        <p:spPr>
          <a:xfrm>
            <a:off x="645804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9B1B2690-D877-45D3-9488-BACA802A1071}" type="slidenum">
              <a: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fi-FI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4"/>
          <p:cNvSpPr>
            <a:spLocks noGrp="1"/>
          </p:cNvSpPr>
          <p:nvPr>
            <p:ph type="dt" idx="3"/>
          </p:nvPr>
        </p:nvSpPr>
        <p:spPr>
          <a:xfrm>
            <a:off x="62856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i-FI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i-FI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i-FI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i-FI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i-FI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i-FI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7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6" descr=""/>
          <p:cNvPicPr/>
          <p:nvPr/>
        </p:nvPicPr>
        <p:blipFill>
          <a:blip r:embed="rId2"/>
          <a:stretch/>
        </p:blipFill>
        <p:spPr>
          <a:xfrm>
            <a:off x="7947000" y="206640"/>
            <a:ext cx="1028880" cy="946800"/>
          </a:xfrm>
          <a:prstGeom prst="rect">
            <a:avLst/>
          </a:prstGeom>
          <a:ln w="0">
            <a:noFill/>
          </a:ln>
        </p:spPr>
      </p:pic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28120" y="22428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i-FI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18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1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18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18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18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18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18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ftr" idx="4"/>
          </p:nvPr>
        </p:nvSpPr>
        <p:spPr>
          <a:xfrm>
            <a:off x="3029040" y="6356520"/>
            <a:ext cx="30844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sldNum" idx="5"/>
          </p:nvPr>
        </p:nvSpPr>
        <p:spPr>
          <a:xfrm>
            <a:off x="645804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6692F7FF-F81D-4455-BFAA-8038B9E175CF}" type="slidenum">
              <a: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fi-FI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dt" idx="6"/>
          </p:nvPr>
        </p:nvSpPr>
        <p:spPr>
          <a:xfrm>
            <a:off x="62856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uva 6" descr=""/>
          <p:cNvPicPr/>
          <p:nvPr/>
        </p:nvPicPr>
        <p:blipFill>
          <a:blip r:embed="rId2"/>
          <a:stretch/>
        </p:blipFill>
        <p:spPr>
          <a:xfrm>
            <a:off x="7947000" y="206640"/>
            <a:ext cx="1028880" cy="946800"/>
          </a:xfrm>
          <a:prstGeom prst="rect">
            <a:avLst/>
          </a:prstGeom>
          <a:ln w="0">
            <a:noFill/>
          </a:ln>
        </p:spPr>
      </p:pic>
      <p:sp>
        <p:nvSpPr>
          <p:cNvPr id="19" name="PlaceHolder 1"/>
          <p:cNvSpPr>
            <a:spLocks noGrp="1"/>
          </p:cNvSpPr>
          <p:nvPr>
            <p:ph type="ftr" idx="7"/>
          </p:nvPr>
        </p:nvSpPr>
        <p:spPr>
          <a:xfrm>
            <a:off x="3029040" y="6356520"/>
            <a:ext cx="30844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ldNum" idx="8"/>
          </p:nvPr>
        </p:nvSpPr>
        <p:spPr>
          <a:xfrm>
            <a:off x="645804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295C66D7-FA16-4CED-89D1-1F41AA9A3074}" type="slidenum">
              <a: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fi-FI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9"/>
          </p:nvPr>
        </p:nvSpPr>
        <p:spPr>
          <a:xfrm>
            <a:off x="62856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Kuva 6" descr=""/>
          <p:cNvPicPr/>
          <p:nvPr/>
        </p:nvPicPr>
        <p:blipFill>
          <a:blip r:embed="rId2"/>
          <a:stretch/>
        </p:blipFill>
        <p:spPr>
          <a:xfrm>
            <a:off x="7947000" y="206640"/>
            <a:ext cx="1028880" cy="946800"/>
          </a:xfrm>
          <a:prstGeom prst="rect">
            <a:avLst/>
          </a:prstGeom>
          <a:ln w="0">
            <a:noFill/>
          </a:ln>
        </p:spPr>
      </p:pic>
      <p:sp>
        <p:nvSpPr>
          <p:cNvPr id="23" name="PlaceHolder 1"/>
          <p:cNvSpPr>
            <a:spLocks noGrp="1"/>
          </p:cNvSpPr>
          <p:nvPr>
            <p:ph type="ftr" idx="10"/>
          </p:nvPr>
        </p:nvSpPr>
        <p:spPr>
          <a:xfrm>
            <a:off x="3029040" y="6356520"/>
            <a:ext cx="30844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sldNum" idx="11"/>
          </p:nvPr>
        </p:nvSpPr>
        <p:spPr>
          <a:xfrm>
            <a:off x="645804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53537741-BB00-4F37-AC74-72949A88D49D}" type="slidenum">
              <a: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fi-FI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2"/>
          </p:nvPr>
        </p:nvSpPr>
        <p:spPr>
          <a:xfrm>
            <a:off x="62856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Kuva 6" descr=""/>
          <p:cNvPicPr/>
          <p:nvPr/>
        </p:nvPicPr>
        <p:blipFill>
          <a:blip r:embed="rId2"/>
          <a:stretch/>
        </p:blipFill>
        <p:spPr>
          <a:xfrm>
            <a:off x="7947000" y="206640"/>
            <a:ext cx="1028880" cy="946800"/>
          </a:xfrm>
          <a:prstGeom prst="rect">
            <a:avLst/>
          </a:prstGeom>
          <a:ln w="0">
            <a:noFill/>
          </a:ln>
        </p:spPr>
      </p:pic>
      <p:sp>
        <p:nvSpPr>
          <p:cNvPr id="27" name="PlaceHolder 1"/>
          <p:cNvSpPr>
            <a:spLocks noGrp="1"/>
          </p:cNvSpPr>
          <p:nvPr>
            <p:ph type="ftr" idx="13"/>
          </p:nvPr>
        </p:nvSpPr>
        <p:spPr>
          <a:xfrm>
            <a:off x="3029040" y="6356520"/>
            <a:ext cx="30844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sldNum" idx="14"/>
          </p:nvPr>
        </p:nvSpPr>
        <p:spPr>
          <a:xfrm>
            <a:off x="645804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3BFB50BF-F773-489D-8B6C-BBD037B10A71}" type="slidenum">
              <a: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fi-FI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dt" idx="15"/>
          </p:nvPr>
        </p:nvSpPr>
        <p:spPr>
          <a:xfrm>
            <a:off x="62856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Kuva 6" descr=""/>
          <p:cNvPicPr/>
          <p:nvPr/>
        </p:nvPicPr>
        <p:blipFill>
          <a:blip r:embed="rId2"/>
          <a:stretch/>
        </p:blipFill>
        <p:spPr>
          <a:xfrm>
            <a:off x="7947000" y="206640"/>
            <a:ext cx="1028880" cy="946800"/>
          </a:xfrm>
          <a:prstGeom prst="rect">
            <a:avLst/>
          </a:prstGeom>
          <a:ln w="0">
            <a:noFill/>
          </a:ln>
        </p:spPr>
      </p:pic>
      <p:pic>
        <p:nvPicPr>
          <p:cNvPr id="31" name="Kuva 6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colorTemp="4700" sat="0"/>
                    </a14:imgEffect>
                  </a14:imgLayer>
                </a14:imgProps>
              </a:ext>
            </a:extLst>
          </a:blip>
          <a:srcRect l="82" t="0" r="-82" b="-2824"/>
          <a:stretch/>
        </p:blipFill>
        <p:spPr>
          <a:xfrm>
            <a:off x="0" y="15120"/>
            <a:ext cx="9142200" cy="6856200"/>
          </a:xfrm>
          <a:prstGeom prst="rect">
            <a:avLst/>
          </a:prstGeom>
          <a:ln w="0">
            <a:noFill/>
          </a:ln>
        </p:spPr>
      </p:pic>
      <p:pic>
        <p:nvPicPr>
          <p:cNvPr id="32" name="Kuva 9" descr="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024400" y="236880"/>
            <a:ext cx="970560" cy="891360"/>
          </a:xfrm>
          <a:prstGeom prst="rect">
            <a:avLst/>
          </a:prstGeom>
          <a:ln w="0">
            <a:noFill/>
          </a:ln>
        </p:spPr>
      </p:pic>
      <p:sp>
        <p:nvSpPr>
          <p:cNvPr id="33" name="PlaceHolder 1"/>
          <p:cNvSpPr>
            <a:spLocks noGrp="1"/>
          </p:cNvSpPr>
          <p:nvPr>
            <p:ph type="ftr" idx="16"/>
          </p:nvPr>
        </p:nvSpPr>
        <p:spPr>
          <a:xfrm>
            <a:off x="3029040" y="6356520"/>
            <a:ext cx="30844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sldNum" idx="17"/>
          </p:nvPr>
        </p:nvSpPr>
        <p:spPr>
          <a:xfrm>
            <a:off x="645804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F23DB31D-D70A-487A-8E03-9991A09F9F59}" type="slidenum">
              <a: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fi-FI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dt" idx="18"/>
          </p:nvPr>
        </p:nvSpPr>
        <p:spPr>
          <a:xfrm>
            <a:off x="62856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7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Kuva 6" descr=""/>
          <p:cNvPicPr/>
          <p:nvPr/>
        </p:nvPicPr>
        <p:blipFill>
          <a:blip r:embed="rId2"/>
          <a:stretch/>
        </p:blipFill>
        <p:spPr>
          <a:xfrm>
            <a:off x="7947000" y="206640"/>
            <a:ext cx="1028880" cy="946800"/>
          </a:xfrm>
          <a:prstGeom prst="rect">
            <a:avLst/>
          </a:prstGeom>
          <a:ln w="0">
            <a:noFill/>
          </a:ln>
        </p:spPr>
      </p:pic>
      <p:sp>
        <p:nvSpPr>
          <p:cNvPr id="37" name="PlaceHolder 1"/>
          <p:cNvSpPr>
            <a:spLocks noGrp="1"/>
          </p:cNvSpPr>
          <p:nvPr>
            <p:ph type="ftr" idx="19"/>
          </p:nvPr>
        </p:nvSpPr>
        <p:spPr>
          <a:xfrm>
            <a:off x="3029040" y="6356520"/>
            <a:ext cx="30844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sldNum" idx="20"/>
          </p:nvPr>
        </p:nvSpPr>
        <p:spPr>
          <a:xfrm>
            <a:off x="645804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99ED55E5-CB66-4E06-979C-EC7EA5ED0D28}" type="slidenum">
              <a: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fi-FI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dt" idx="21"/>
          </p:nvPr>
        </p:nvSpPr>
        <p:spPr>
          <a:xfrm>
            <a:off x="62856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Kuva 6" descr=""/>
          <p:cNvPicPr/>
          <p:nvPr/>
        </p:nvPicPr>
        <p:blipFill>
          <a:blip r:embed="rId2"/>
          <a:stretch/>
        </p:blipFill>
        <p:spPr>
          <a:xfrm>
            <a:off x="7947000" y="206640"/>
            <a:ext cx="1028880" cy="946800"/>
          </a:xfrm>
          <a:prstGeom prst="rect">
            <a:avLst/>
          </a:prstGeom>
          <a:ln w="0">
            <a:noFill/>
          </a:ln>
        </p:spPr>
      </p:pic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528120" y="22428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fi-FI" sz="18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 idx="22"/>
          </p:nvPr>
        </p:nvSpPr>
        <p:spPr>
          <a:xfrm>
            <a:off x="3029040" y="6356520"/>
            <a:ext cx="308448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 idx="23"/>
          </p:nvPr>
        </p:nvSpPr>
        <p:spPr>
          <a:xfrm>
            <a:off x="645804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tabLst>
                <a:tab algn="l" pos="0"/>
              </a:tabLst>
              <a:def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  <a:tabLst>
                <a:tab algn="l" pos="0"/>
              </a:tabLst>
            </a:pPr>
            <a:fld id="{A8230BB0-DD64-42C3-8F38-72E97F05152D}" type="slidenum">
              <a:rPr b="0" lang="fi-FI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&lt;number&gt;</a:t>
            </a:fld>
            <a:endParaRPr b="0" lang="fi-FI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24"/>
          </p:nvPr>
        </p:nvSpPr>
        <p:spPr>
          <a:xfrm>
            <a:off x="628560" y="6356520"/>
            <a:ext cx="2055600" cy="363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>
              <a:buNone/>
              <a:defRPr b="0" lang="fi-FI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fi-FI" sz="1400" spc="-1" strike="noStrike">
                <a:solidFill>
                  <a:srgbClr val="000000"/>
                </a:solidFill>
                <a:latin typeface="Times New Roman"/>
              </a:rPr>
              <a:t>&lt;date/time&gt;</a:t>
            </a:r>
            <a:endParaRPr b="0" lang="fi-FI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fi-FI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fi-FI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i-FI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fi-FI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fi-FI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fi-FI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i-FI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fi-FI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e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Kuva 6" descr=""/>
          <p:cNvPicPr/>
          <p:nvPr/>
        </p:nvPicPr>
        <p:blipFill>
          <a:blip r:embed="rId2"/>
          <a:stretch/>
        </p:blipFill>
        <p:spPr>
          <a:xfrm>
            <a:off x="7947000" y="206640"/>
            <a:ext cx="1028880" cy="946800"/>
          </a:xfrm>
          <a:prstGeom prst="rect">
            <a:avLst/>
          </a:prstGeom>
          <a:ln w="0">
            <a:noFill/>
          </a:ln>
        </p:spPr>
      </p:pic>
      <p:pic>
        <p:nvPicPr>
          <p:cNvPr id="48" name="Kuva 17" descr=""/>
          <p:cNvPicPr/>
          <p:nvPr/>
        </p:nvPicPr>
        <p:blipFill>
          <a:blip r:embed="rId3"/>
          <a:stretch/>
        </p:blipFill>
        <p:spPr>
          <a:xfrm>
            <a:off x="3400200" y="2862000"/>
            <a:ext cx="5690520" cy="3970800"/>
          </a:xfrm>
          <a:prstGeom prst="rect">
            <a:avLst/>
          </a:prstGeom>
          <a:ln w="0">
            <a:noFill/>
          </a:ln>
        </p:spPr>
      </p:pic>
      <p:sp>
        <p:nvSpPr>
          <p:cNvPr id="49" name="Tekstiruutu 4"/>
          <p:cNvSpPr/>
          <p:nvPr/>
        </p:nvSpPr>
        <p:spPr>
          <a:xfrm>
            <a:off x="2760120" y="2265480"/>
            <a:ext cx="378432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fi-FI" sz="4800" spc="-1" strike="noStrike">
                <a:solidFill>
                  <a:srgbClr val="009fe3"/>
                </a:solidFill>
                <a:latin typeface="Calibri"/>
              </a:rPr>
              <a:t>Kiitos!</a:t>
            </a:r>
            <a:endParaRPr b="0" lang="fi-FI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Tekstiruutu 5"/>
          <p:cNvSpPr/>
          <p:nvPr/>
        </p:nvSpPr>
        <p:spPr>
          <a:xfrm>
            <a:off x="0" y="3088080"/>
            <a:ext cx="9142200" cy="73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fi-FI" sz="1400" spc="-1" strike="noStrike">
                <a:solidFill>
                  <a:schemeClr val="dk1"/>
                </a:solidFill>
                <a:latin typeface="Calibri"/>
              </a:rPr>
              <a:t>Suomen Ilmailuliitto ry</a:t>
            </a:r>
            <a:endParaRPr b="0" lang="fi-FI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fi-FI" sz="1400" spc="-1" strike="noStrike">
                <a:solidFill>
                  <a:schemeClr val="dk1"/>
                </a:solidFill>
                <a:latin typeface="Calibri"/>
              </a:rPr>
              <a:t>Helsinki-Malmin lentoasema</a:t>
            </a:r>
            <a:endParaRPr b="0" lang="fi-FI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fi-FI" sz="1400" spc="-1" strike="noStrike">
                <a:solidFill>
                  <a:schemeClr val="dk1"/>
                </a:solidFill>
                <a:latin typeface="Calibri"/>
              </a:rPr>
              <a:t>00700 Helsinki</a:t>
            </a:r>
            <a:endParaRPr b="0" lang="fi-FI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Suorakulmio 6"/>
          <p:cNvSpPr/>
          <p:nvPr/>
        </p:nvSpPr>
        <p:spPr>
          <a:xfrm>
            <a:off x="3453480" y="3904200"/>
            <a:ext cx="22280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fi-FI" sz="1800" spc="-1" strike="noStrike">
                <a:solidFill>
                  <a:schemeClr val="dk1"/>
                </a:solidFill>
                <a:latin typeface="Calibri"/>
              </a:rPr>
              <a:t>www.ilmailuliitto.fi 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2" name="Kuva 9" descr=""/>
          <p:cNvPicPr/>
          <p:nvPr/>
        </p:nvPicPr>
        <p:blipFill>
          <a:blip r:embed="rId4"/>
          <a:stretch/>
        </p:blipFill>
        <p:spPr>
          <a:xfrm>
            <a:off x="2500920" y="4608360"/>
            <a:ext cx="227520" cy="227520"/>
          </a:xfrm>
          <a:prstGeom prst="rect">
            <a:avLst/>
          </a:prstGeom>
          <a:ln w="0">
            <a:noFill/>
          </a:ln>
        </p:spPr>
      </p:pic>
      <p:pic>
        <p:nvPicPr>
          <p:cNvPr id="53" name="Kuva 10" descr=""/>
          <p:cNvPicPr/>
          <p:nvPr/>
        </p:nvPicPr>
        <p:blipFill>
          <a:blip r:embed="rId5"/>
          <a:stretch/>
        </p:blipFill>
        <p:spPr>
          <a:xfrm>
            <a:off x="4441680" y="4519080"/>
            <a:ext cx="323640" cy="317160"/>
          </a:xfrm>
          <a:prstGeom prst="rect">
            <a:avLst/>
          </a:prstGeom>
          <a:ln w="0">
            <a:noFill/>
          </a:ln>
        </p:spPr>
      </p:pic>
      <p:pic>
        <p:nvPicPr>
          <p:cNvPr id="54" name="Kuva 11" descr=""/>
          <p:cNvPicPr/>
          <p:nvPr/>
        </p:nvPicPr>
        <p:blipFill>
          <a:blip r:embed="rId6"/>
          <a:stretch/>
        </p:blipFill>
        <p:spPr>
          <a:xfrm>
            <a:off x="5945400" y="4547160"/>
            <a:ext cx="267840" cy="299160"/>
          </a:xfrm>
          <a:prstGeom prst="rect">
            <a:avLst/>
          </a:prstGeom>
          <a:ln w="0">
            <a:noFill/>
          </a:ln>
        </p:spPr>
      </p:pic>
      <p:sp>
        <p:nvSpPr>
          <p:cNvPr id="55" name="Tekstiruutu 12"/>
          <p:cNvSpPr/>
          <p:nvPr/>
        </p:nvSpPr>
        <p:spPr>
          <a:xfrm>
            <a:off x="4707000" y="4603320"/>
            <a:ext cx="10742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fi-FI" sz="1200" spc="-1" strike="noStrike">
                <a:solidFill>
                  <a:schemeClr val="dk1"/>
                </a:solidFill>
                <a:latin typeface="Calibri"/>
              </a:rPr>
              <a:t>@ilmailuliitto</a:t>
            </a:r>
            <a:endParaRPr b="0" lang="fi-FI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Tekstiruutu 13"/>
          <p:cNvSpPr/>
          <p:nvPr/>
        </p:nvSpPr>
        <p:spPr>
          <a:xfrm>
            <a:off x="2732760" y="4571280"/>
            <a:ext cx="17024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fi-FI" sz="1200" spc="-1" strike="noStrike">
                <a:solidFill>
                  <a:schemeClr val="dk1"/>
                </a:solidFill>
                <a:latin typeface="Calibri"/>
              </a:rPr>
              <a:t>@suomenilmailuliittory</a:t>
            </a:r>
            <a:endParaRPr b="0" lang="fi-FI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Tekstiruutu 14"/>
          <p:cNvSpPr/>
          <p:nvPr/>
        </p:nvSpPr>
        <p:spPr>
          <a:xfrm>
            <a:off x="6196680" y="4603320"/>
            <a:ext cx="150696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fi-FI" sz="1200" spc="-1" strike="noStrike">
                <a:solidFill>
                  <a:schemeClr val="dk1"/>
                </a:solidFill>
                <a:latin typeface="Calibri"/>
              </a:rPr>
              <a:t>@ilmailuliitto</a:t>
            </a:r>
            <a:endParaRPr b="0" lang="fi-FI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8" name="Kuva 15" descr="sil logo cyan.png"/>
          <p:cNvPicPr/>
          <p:nvPr/>
        </p:nvPicPr>
        <p:blipFill>
          <a:blip r:embed="rId7"/>
          <a:stretch/>
        </p:blipFill>
        <p:spPr>
          <a:xfrm>
            <a:off x="3933360" y="1005480"/>
            <a:ext cx="1275480" cy="1173600"/>
          </a:xfrm>
          <a:prstGeom prst="rect">
            <a:avLst/>
          </a:prstGeom>
          <a:ln w="0">
            <a:noFill/>
          </a:ln>
        </p:spPr>
      </p:pic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8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0.png"/><Relationship Id="rId3" Type="http://schemas.openxmlformats.org/officeDocument/2006/relationships/image" Target="../media/image10.png"/><Relationship Id="rId4" Type="http://schemas.openxmlformats.org/officeDocument/2006/relationships/image" Target="../media/image10.png"/><Relationship Id="rId5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0.png"/><Relationship Id="rId3" Type="http://schemas.openxmlformats.org/officeDocument/2006/relationships/hyperlink" Target="https://ilmailuliitto.fi/wp-content/uploads/sites/10/2024/10/sm-kilpailuhakemus.pdf" TargetMode="External"/><Relationship Id="rId4" Type="http://schemas.openxmlformats.org/officeDocument/2006/relationships/image" Target="../media/image10.png"/><Relationship Id="rId5" Type="http://schemas.openxmlformats.org/officeDocument/2006/relationships/image" Target="../media/image10.png"/><Relationship Id="rId6" Type="http://schemas.openxmlformats.org/officeDocument/2006/relationships/hyperlink" Target="https://ilmailuliitto.fi/ilmailuliitto/ilmaileminen/kilpaurheilu/saannot-ja-lomakkeet/" TargetMode="External"/><Relationship Id="rId7" Type="http://schemas.openxmlformats.org/officeDocument/2006/relationships/image" Target="../media/image10.png"/><Relationship Id="rId8" Type="http://schemas.openxmlformats.org/officeDocument/2006/relationships/image" Target="../media/image10.png"/><Relationship Id="rId9" Type="http://schemas.openxmlformats.org/officeDocument/2006/relationships/image" Target="../media/image10.png"/><Relationship Id="rId10" Type="http://schemas.openxmlformats.org/officeDocument/2006/relationships/hyperlink" Target="https://ilmailuliitto.fi/ilmailuliitto/ilmaileminen/ilmoita-tapahtumasta/" TargetMode="External"/><Relationship Id="rId1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hyperlink" Target="https://jami.fi/tapahtumajarjestajille/luvat-ilmoitukset-ja-suunnitelmat/" TargetMode="External"/><Relationship Id="rId3" Type="http://schemas.openxmlformats.org/officeDocument/2006/relationships/image" Target="../media/image10.png"/><Relationship Id="rId4" Type="http://schemas.openxmlformats.org/officeDocument/2006/relationships/image" Target="../media/image10.png"/><Relationship Id="rId5" Type="http://schemas.openxmlformats.org/officeDocument/2006/relationships/image" Target="../media/image10.png"/><Relationship Id="rId6" Type="http://schemas.openxmlformats.org/officeDocument/2006/relationships/image" Target="../media/image10.png"/><Relationship Id="rId7" Type="http://schemas.openxmlformats.org/officeDocument/2006/relationships/image" Target="../media/image10.png"/><Relationship Id="rId8" Type="http://schemas.openxmlformats.org/officeDocument/2006/relationships/image" Target="../media/image10.png"/><Relationship Id="rId9" Type="http://schemas.openxmlformats.org/officeDocument/2006/relationships/hyperlink" Target="https://fs.fai.org/" TargetMode="External"/><Relationship Id="rId10" Type="http://schemas.openxmlformats.org/officeDocument/2006/relationships/image" Target="../media/image10.png"/><Relationship Id="rId11" Type="http://schemas.openxmlformats.org/officeDocument/2006/relationships/hyperlink" Target="https://lt.flymaster.net/bs.php?grp=7371" TargetMode="External"/><Relationship Id="rId12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hyperlink" Target="https://www.traficom.fi/fi/lentoliikenne-ja-paikat/hae-lupaa-lentonaytokselle-tai-kilpailulle" TargetMode="External"/><Relationship Id="rId3" Type="http://schemas.openxmlformats.org/officeDocument/2006/relationships/image" Target="../media/image10.png"/><Relationship Id="rId4" Type="http://schemas.openxmlformats.org/officeDocument/2006/relationships/hyperlink" Target="https://www.ais.fi/aipsup/AipSup.htm" TargetMode="External"/><Relationship Id="rId5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0.png"/><Relationship Id="rId3" Type="http://schemas.openxmlformats.org/officeDocument/2006/relationships/image" Target="../media/image10.png"/><Relationship Id="rId4" Type="http://schemas.openxmlformats.org/officeDocument/2006/relationships/image" Target="../media/image10.png"/><Relationship Id="rId5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0.png"/><Relationship Id="rId3" Type="http://schemas.openxmlformats.org/officeDocument/2006/relationships/image" Target="../media/image10.png"/><Relationship Id="rId4" Type="http://schemas.openxmlformats.org/officeDocument/2006/relationships/image" Target="../media/image10.png"/><Relationship Id="rId5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0.png"/><Relationship Id="rId3" Type="http://schemas.openxmlformats.org/officeDocument/2006/relationships/image" Target="../media/image10.png"/><Relationship Id="rId4" Type="http://schemas.openxmlformats.org/officeDocument/2006/relationships/image" Target="../media/image10.png"/><Relationship Id="rId5" Type="http://schemas.openxmlformats.org/officeDocument/2006/relationships/image" Target="../media/image10.png"/><Relationship Id="rId6" Type="http://schemas.openxmlformats.org/officeDocument/2006/relationships/image" Target="../media/image10.png"/><Relationship Id="rId7" Type="http://schemas.openxmlformats.org/officeDocument/2006/relationships/image" Target="../media/image10.png"/><Relationship Id="rId8" Type="http://schemas.openxmlformats.org/officeDocument/2006/relationships/image" Target="../media/image10.png"/><Relationship Id="rId9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0.png"/><Relationship Id="rId3" Type="http://schemas.openxmlformats.org/officeDocument/2006/relationships/image" Target="../media/image10.png"/><Relationship Id="rId4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0.png"/><Relationship Id="rId3" Type="http://schemas.openxmlformats.org/officeDocument/2006/relationships/image" Target="../media/image10.png"/><Relationship Id="rId4" Type="http://schemas.openxmlformats.org/officeDocument/2006/relationships/image" Target="../media/image10.png"/><Relationship Id="rId5" Type="http://schemas.openxmlformats.org/officeDocument/2006/relationships/image" Target="../media/image10.png"/><Relationship Id="rId6" Type="http://schemas.openxmlformats.org/officeDocument/2006/relationships/image" Target="../media/image10.png"/><Relationship Id="rId7" Type="http://schemas.openxmlformats.org/officeDocument/2006/relationships/image" Target="../media/image10.png"/><Relationship Id="rId8" Type="http://schemas.openxmlformats.org/officeDocument/2006/relationships/image" Target="../media/image10.png"/><Relationship Id="rId9" Type="http://schemas.openxmlformats.org/officeDocument/2006/relationships/image" Target="../media/image10.png"/><Relationship Id="rId10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slideLayout" Target="../slideLayouts/slideLayout8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f6f8fc"/>
            </a:gs>
            <a:gs pos="74000">
              <a:srgbClr val="abc0e4"/>
            </a:gs>
            <a:gs pos="83000">
              <a:srgbClr val="abc0e4"/>
            </a:gs>
            <a:gs pos="100000">
              <a:srgbClr val="c7d5ed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990000" y="2353320"/>
            <a:ext cx="6948360" cy="1747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None/>
              <a:tabLst>
                <a:tab algn="l" pos="0"/>
              </a:tabLst>
            </a:pPr>
            <a:r>
              <a:rPr b="0" lang="en-US" sz="6000" spc="-1" strike="noStrike">
                <a:solidFill>
                  <a:schemeClr val="dk1"/>
                </a:solidFill>
                <a:latin typeface="Calibri"/>
              </a:rPr>
              <a:t>SM-kilpailut, järjestämisen haasteet</a:t>
            </a:r>
            <a:endParaRPr b="0" lang="fi-FI" sz="6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subTitle"/>
          </p:nvPr>
        </p:nvSpPr>
        <p:spPr>
          <a:xfrm>
            <a:off x="990000" y="4401720"/>
            <a:ext cx="6948360" cy="1653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lnSpc>
                <a:spcPct val="100000"/>
              </a:lnSpc>
              <a:buNone/>
            </a:pPr>
            <a:r>
              <a:rPr b="0" lang="fi-FI" sz="1800" spc="-1" strike="noStrike">
                <a:solidFill>
                  <a:srgbClr val="000000"/>
                </a:solidFill>
                <a:latin typeface="Arial"/>
              </a:rPr>
              <a:t>Avainhenkilöpäivät 3.-4.10.2026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b="0" lang="fi-FI" sz="1800" spc="-1" strike="noStrike">
                <a:solidFill>
                  <a:srgbClr val="000000"/>
                </a:solidFill>
                <a:latin typeface="Arial"/>
              </a:rPr>
              <a:t>Juha Herrala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528120" y="26784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9fe3"/>
                </a:solidFill>
                <a:latin typeface="Calibri"/>
              </a:rPr>
              <a:t>Miten haasteisiin voidaan vastata</a:t>
            </a:r>
            <a:endParaRPr b="0" lang="fi-FI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528120" y="1803240"/>
            <a:ext cx="83574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SzPct val="100058"/>
              <a:buBlip>
                <a:blip r:embed="rId1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Avainhenkilöt eivät välttämättä itse järjestä tapahtumia.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SzPct val="100058"/>
              <a:buBlip>
                <a:blip r:embed="rId2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Toimikunnat voivat tukea tapahtumia ja silottaa tietä taloudellisesti ja erilaisilla materiaaleilla.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SzPct val="100058"/>
              <a:buBlip>
                <a:blip r:embed="rId3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Miten toimikunnat tai hallitus, tai toimisto voisivat helpottaa tätä ”tuskaa”?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SzPct val="100058"/>
              <a:buBlip>
                <a:blip r:embed="rId4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Esimerkkinä riippuliidon SM Jämillä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528120" y="26784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9fe3"/>
                </a:solidFill>
                <a:latin typeface="Calibri"/>
                <a:ea typeface="Noto Sans CJK SC"/>
              </a:rPr>
              <a:t>Riippuliidon SM-kisat 2026</a:t>
            </a:r>
            <a:br>
              <a:rPr sz="3600"/>
            </a:br>
            <a:r>
              <a:rPr b="0" lang="en-US" sz="3600" spc="-1" strike="noStrike">
                <a:solidFill>
                  <a:srgbClr val="009fe3"/>
                </a:solidFill>
                <a:latin typeface="Calibri"/>
                <a:ea typeface="Noto Sans CJK SC"/>
              </a:rPr>
              <a:t>Ilmailuliiton osuus</a:t>
            </a:r>
            <a:endParaRPr b="0" lang="fi-FI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528120" y="1803240"/>
            <a:ext cx="83574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1"/>
              </a:buBlip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Kilpailuhakemus liidintoimikunnalle 30.9. mennessä (oli myöhässä)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2"/>
              </a:buBlip>
            </a:pPr>
            <a:r>
              <a:rPr b="0" lang="en-US" sz="1600" spc="-1" strike="noStrike" u="sng">
                <a:solidFill>
                  <a:schemeClr val="dk1"/>
                </a:solidFill>
                <a:uFillTx/>
                <a:latin typeface="Calibri"/>
                <a:hlinkClick r:id="rId3"/>
              </a:rPr>
              <a:t>https://ilmailuliitto.fi/wp-content/uploads/sites/10/2024/10/sm-kilpailuhakemus.pdf</a:t>
            </a: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4"/>
              </a:buBlip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Kilpailutoiminnan materiaalista löytyy kevyttä ohjeistusta: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5"/>
              </a:buBlip>
            </a:pPr>
            <a:r>
              <a:rPr b="0" lang="en-US" sz="1600" spc="-1" strike="noStrike" u="sng">
                <a:solidFill>
                  <a:schemeClr val="dk1"/>
                </a:solidFill>
                <a:uFillTx/>
                <a:latin typeface="Calibri"/>
                <a:hlinkClick r:id="rId6"/>
              </a:rPr>
              <a:t>https://ilmailuliitto.fi/ilmailuliitto/ilmaileminen/kilpaurheilu/saannot-ja-lomakkeet/</a:t>
            </a: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7"/>
              </a:buBlip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tänne voisi lisätä myös linkin kriisiviestintäohjeeseen ja tapahtumailmoitukseen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60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8"/>
              </a:buBlip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SIL lupa ja sitoumus järjestäjän puolelta. Kun lajitoimikunta on hyväksynyt kilpailuhakemuksen, lähettää Lajipäällikkö sopimuksen allekirjoitettavaksi. Toimisto tekee sopparit Vismasign järjestelmään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9"/>
              </a:buBlip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Kilpailut liiton tapahtumakalenteriin. Liitto lisää kilpailukutsun liiton tapahtumakalenteriin järjestäjän toimittamilla tiedoilla. Oltava kalentereissä 2kk ennen kisoja: </a:t>
            </a:r>
            <a:br>
              <a:rPr sz="1600"/>
            </a:br>
            <a:r>
              <a:rPr b="0" lang="en-US" sz="1600" spc="-1" strike="noStrike" u="sng">
                <a:solidFill>
                  <a:schemeClr val="dk1"/>
                </a:solidFill>
                <a:uFillTx/>
                <a:latin typeface="Calibri"/>
                <a:hlinkClick r:id="rId10"/>
              </a:rPr>
              <a:t>https://ilmailuliitto.fi/ilmailuliitto/ilmaileminen/ilmoita-tapahtumasta/</a:t>
            </a: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60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28120" y="26784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9fe3"/>
                </a:solidFill>
                <a:latin typeface="Calibri"/>
                <a:ea typeface="Noto Sans CJK SC"/>
              </a:rPr>
              <a:t>Riippuliidon SM-kisat 2026</a:t>
            </a:r>
            <a:br>
              <a:rPr sz="3600"/>
            </a:br>
            <a:r>
              <a:rPr b="0" lang="en-US" sz="3600" spc="-1" strike="noStrike">
                <a:solidFill>
                  <a:srgbClr val="009fe3"/>
                </a:solidFill>
                <a:latin typeface="Calibri"/>
                <a:ea typeface="Noto Sans CJK SC"/>
              </a:rPr>
              <a:t>Jämin lentopaikka ja liidinlajit</a:t>
            </a:r>
            <a:endParaRPr b="0" lang="fi-FI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528120" y="1803240"/>
            <a:ext cx="83574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1"/>
              </a:buBlip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Jämin tapauksessa vaaditaan kentän haltijan lupa (Jämi-Säätiö, kentän päällikkö), maanomistajan suostumus (Metsähallitus) ja Puolustusvoimien lausunto (Porin Prikaati)</a:t>
            </a:r>
            <a:br>
              <a:rPr sz="1600"/>
            </a:br>
            <a:r>
              <a:rPr b="0" lang="en-US" sz="1600" spc="-1" strike="noStrike" u="sng">
                <a:solidFill>
                  <a:schemeClr val="dk1"/>
                </a:solidFill>
                <a:uFillTx/>
                <a:latin typeface="Calibri"/>
                <a:hlinkClick r:id="rId2"/>
              </a:rPr>
              <a:t>https://jami.fi/tapahtumajarjestajille/luvat-ilmoitukset-ja-suunnitelmat/</a:t>
            </a: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3"/>
              </a:buBlip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tämä oli se uusi asia, joka nousi esiin ”puun takaa” laskuvarjolajin SM-kisoille Jämillä.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4"/>
              </a:buBlip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ilmoitus tapahtumasta Jämin nettisivuille (satakuntaevents.fi)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5"/>
              </a:buBlip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FAI CIVL category 2 luokitus, jotta kilpailijat ansaitsevat ranking pisteitä (WPRS). Ranking pisteet helpottavat osallistumista muihin kansainvälisiin kilpailuihin.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6"/>
              </a:buBlip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kilpailun nettisivut ja pistelaskenta.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7"/>
              </a:buBlip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Pistelaskentaan ja kilpailijoiden seurantaan käytetään GPS-trackereita ja Flight Scoring windows-sovellusta sekä Flymaster Live tracking web-palvelua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8"/>
              </a:buBlip>
            </a:pPr>
            <a:r>
              <a:rPr b="0" lang="en-US" sz="1600" spc="-1" strike="noStrike" u="sng">
                <a:solidFill>
                  <a:schemeClr val="dk1"/>
                </a:solidFill>
                <a:uFillTx/>
                <a:latin typeface="Calibri"/>
                <a:hlinkClick r:id="rId9"/>
              </a:rPr>
              <a:t>https://fs.fai.org/</a:t>
            </a: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1"/>
              <a:buBlip>
                <a:blip r:embed="rId10"/>
              </a:buBlip>
            </a:pPr>
            <a:r>
              <a:rPr b="0" lang="en-US" sz="1600" spc="-1" strike="noStrike" u="sng">
                <a:solidFill>
                  <a:schemeClr val="dk1"/>
                </a:solidFill>
                <a:uFillTx/>
                <a:latin typeface="Calibri"/>
                <a:hlinkClick r:id="rId11"/>
              </a:rPr>
              <a:t>https://lt.flymaster.net/bs.php?grp=7371</a:t>
            </a: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# 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60"/>
              </a:spcBef>
              <a:buNone/>
              <a:tabLst>
                <a:tab algn="l" pos="0"/>
              </a:tabLst>
            </a:pPr>
            <a:r>
              <a:rPr b="0" lang="en-US" sz="16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fi-FI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28120" y="26784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9fe3"/>
                </a:solidFill>
                <a:latin typeface="Calibri"/>
                <a:ea typeface="Noto Sans CJK SC"/>
              </a:rPr>
              <a:t>Riippuliidon SM-kisat 2026</a:t>
            </a:r>
            <a:br>
              <a:rPr sz="3600"/>
            </a:br>
            <a:r>
              <a:rPr b="0" lang="en-US" sz="3600" spc="-1" strike="noStrike">
                <a:solidFill>
                  <a:srgbClr val="009fe3"/>
                </a:solidFill>
                <a:latin typeface="Calibri"/>
                <a:ea typeface="Noto Sans CJK SC"/>
              </a:rPr>
              <a:t>Viranomaiset</a:t>
            </a:r>
            <a:endParaRPr b="0" lang="fi-FI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28120" y="1839240"/>
            <a:ext cx="83574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17"/>
              <a:buBlip>
                <a:blip r:embed="rId1"/>
              </a:buBlip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Traficom kilpailulupa (oli myöhässä kun arvottiin tapahtuman ajankohtaa). Tähän liittyy sitoumuksia viranomaisilmoituksista: poliisi, pelastuslaitos, riskiarvio</a:t>
            </a:r>
            <a:br>
              <a:rPr sz="2400"/>
            </a:br>
            <a:r>
              <a:rPr b="0" lang="en-US" sz="2400" spc="-1" strike="noStrike" u="sng">
                <a:solidFill>
                  <a:schemeClr val="dk1"/>
                </a:solidFill>
                <a:uFillTx/>
                <a:latin typeface="Calibri"/>
                <a:hlinkClick r:id="rId2"/>
              </a:rPr>
              <a:t>lupahakemus</a:t>
            </a:r>
            <a:endParaRPr b="0" lang="fi-FI" sz="24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17"/>
              <a:buBlip>
                <a:blip r:embed="rId3"/>
              </a:buBlip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AIP Supplement. SIL Edunvalvonta järjestää lennonvalvonnan kanssa Supplementin, jossa kaikki seuraavan kesän kisat on mukana</a:t>
            </a:r>
            <a:br>
              <a:rPr sz="2400"/>
            </a:br>
            <a:r>
              <a:rPr b="0" lang="en-US" sz="2400" spc="-1" strike="noStrike" u="sng">
                <a:solidFill>
                  <a:schemeClr val="dk1"/>
                </a:solidFill>
                <a:uFillTx/>
                <a:latin typeface="Calibri"/>
                <a:hlinkClick r:id="rId4"/>
              </a:rPr>
              <a:t>https://www.ais.fi/aipsup/AipSup.htm</a:t>
            </a:r>
            <a:endParaRPr b="0" lang="fi-FI" sz="2400" spc="-1" strike="noStrike">
              <a:solidFill>
                <a:srgbClr val="000000"/>
              </a:solidFill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60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/>
                </a:solidFill>
                <a:latin typeface="Calibri"/>
              </a:rPr>
              <a:t> </a:t>
            </a:r>
            <a:endParaRPr b="0" lang="fi-FI" sz="2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528120" y="26784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9fe3"/>
                </a:solidFill>
                <a:latin typeface="Calibri"/>
                <a:ea typeface="Noto Sans CJK SC"/>
              </a:rPr>
              <a:t>Riippuliidon SM-kisat 2026</a:t>
            </a:r>
            <a:br>
              <a:rPr sz="3600"/>
            </a:br>
            <a:r>
              <a:rPr b="0" lang="en-US" sz="3600" spc="-1" strike="noStrike">
                <a:solidFill>
                  <a:srgbClr val="009fe3"/>
                </a:solidFill>
                <a:latin typeface="Calibri"/>
                <a:ea typeface="Noto Sans CJK SC"/>
              </a:rPr>
              <a:t>Kisan jälkeen</a:t>
            </a:r>
            <a:endParaRPr b="0" lang="fi-FI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528120" y="1803240"/>
            <a:ext cx="83574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1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tulokset CIVL ja SIL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2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liittoon tulosten lisäksi myös juttu kisoista liiton verkkosivujen uutisiin.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3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tapahtumapalaute Traficom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4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laskutus, jälkilaskelma ja kirjanpito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528120" y="26784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9fe3"/>
                </a:solidFill>
                <a:latin typeface="Calibri"/>
                <a:ea typeface="Noto Sans CJK SC"/>
              </a:rPr>
              <a:t>Yhteenveto</a:t>
            </a:r>
            <a:endParaRPr b="0" lang="fi-FI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528120" y="1803240"/>
            <a:ext cx="83574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56111"/>
          </a:bodyPr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1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Tapahtumien järjestämisen helpottaminen.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2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Nykyään on yhä vaikeampi löytää talkoovoimia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minkäänlaisen tapahtuman järjestämiseen.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3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Näen kolme hidastetta: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Font typeface="OpenSymbol"/>
              <a:buAutoNum type="arabicParenR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järjestäjäporukan kokoaminen ja heidän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rajallisen ajan käyttönsä. Kisaajien määrät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ovat vähenemässä, mutta kulut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järjestämisestä pysyvät samoina.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Font typeface="OpenSymbol"/>
              <a:buAutoNum type="arabicParenR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rahallinen riski, kun osallistujien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lukumäärää on vaikea arvioida muun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muassa keliriskin vuoksi. Kerholle pitäisi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jäädä jotain katetta motivaation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ylläpitämiseksi. toimikunnat voisivat miettiä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kilpailujen tukemista esim. tappiotakuuna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johonkin tiettyyn summaan asti.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Tuomareiden kuluja esim. Matka ja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majoitus.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Font typeface="OpenSymbol"/>
              <a:buAutoNum type="arabicParenR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monimutkainen koreografia määräysten,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säännösten ja ohjeiden viidakossa. Tästä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esimerkki Riippuliidon SM-kisojen osalta.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4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Pohditaan yhdessä avainhenkilöiden kanssa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miten voidaan helpottaa ilmailutapahtumien 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järjestämistä?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528120" y="26784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9fe3"/>
                </a:solidFill>
                <a:latin typeface="Calibri"/>
                <a:ea typeface="Noto Sans CJK SC"/>
              </a:rPr>
              <a:t>Roolijako eli tehtäviä esimerkinomaisesti</a:t>
            </a:r>
            <a:endParaRPr b="0" lang="fi-FI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528120" y="1803240"/>
            <a:ext cx="83574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9999" lnSpcReduction="10000"/>
          </a:bodyPr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1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Jury kolme henkilöä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2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Kilpailun johtaja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3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Tehtävien laadinta, säätiedotus ja tulosten laskenta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4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Hinaaja, lähettäjä ja hinauskirjaaja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5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Hakupalvelu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6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Tiedotus: nettisivut, tulokset, media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7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Majoitusjärjestelyt ja ruokailut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8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Seremoniamestari, tarpeellinen erityisesti tymäpäivinä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0" defTabSz="914400">
              <a:lnSpc>
                <a:spcPct val="90000"/>
              </a:lnSpc>
              <a:spcBef>
                <a:spcPts val="1060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  <a:ea typeface="Noto Sans CJK SC"/>
              </a:rPr>
              <a:t> 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528120" y="26784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9fe3"/>
                </a:solidFill>
                <a:latin typeface="Calibri"/>
                <a:ea typeface="Noto Sans CJK SC"/>
              </a:rPr>
              <a:t>Ehdotukset</a:t>
            </a:r>
            <a:endParaRPr b="0" lang="fi-FI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528120" y="1803240"/>
            <a:ext cx="83574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81111" lnSpcReduction="10000"/>
          </a:bodyPr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1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Tehdään kaikista lomakkeista ja turvallisuusselvityksestä yleisempiä pohjia ja järjestetään tapahtumajärjestäjille koulutustilaisuus.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SzPct val="100058"/>
              <a:buBlip>
                <a:blip r:embed="rId2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Kutsutaan kisajärjestäjät Teamsiin. Teams tapaamisen sisältönä olisi tässä esityksessä mainitut yleiset haasteet ilman lajikohtaisia aiheita.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191"/>
              </a:spcBef>
              <a:spcAft>
                <a:spcPts val="992"/>
              </a:spcAft>
              <a:buSzPct val="100058"/>
              <a:buBlip>
                <a:blip r:embed="rId3"/>
              </a:buBlip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Traficom koettaa saada helpotusta seuraavaan OPS M1-2 lausuntokierrokseen kilpailujen järjestämisestä: kohtaan 3.2 (Vaatimukset kilpailu- ja esittelytoiminnassa) seuraavan tekstin: "</a:t>
            </a:r>
            <a:r>
              <a:rPr b="1" lang="en-US" sz="2800" spc="-1" strike="noStrike">
                <a:solidFill>
                  <a:schemeClr val="dk1"/>
                </a:solidFill>
                <a:latin typeface="Calibri"/>
              </a:rPr>
              <a:t>Liidinlajien lupaa edellyttävissä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 lentokilpailuissa noudatetaan määräyksen OPS M1-2 kohdan 6.3 mukaisia vaatimuksia, </a:t>
            </a:r>
            <a:r>
              <a:rPr b="1" lang="en-US" sz="2800" spc="-1" strike="noStrike">
                <a:solidFill>
                  <a:schemeClr val="dk1"/>
                </a:solidFill>
                <a:latin typeface="Calibri"/>
              </a:rPr>
              <a:t>vaikka kilpailu olisi samalla yleisötilaisuus</a:t>
            </a: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.".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28120" y="267840"/>
            <a:ext cx="6936480" cy="1323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pc="-1" strike="noStrike">
                <a:solidFill>
                  <a:srgbClr val="009fe3"/>
                </a:solidFill>
                <a:latin typeface="Calibri"/>
                <a:ea typeface="Noto Sans CJK SC"/>
              </a:rPr>
              <a:t>OPS M1-2 kohta 6.3</a:t>
            </a:r>
            <a:endParaRPr b="0" lang="fi-FI" sz="36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528120" y="1803240"/>
            <a:ext cx="8357400" cy="434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 fontScale="62222"/>
          </a:bodyPr>
          <a:p>
            <a:pPr marL="228600" indent="0" defTabSz="914400">
              <a:lnSpc>
                <a:spcPct val="90000"/>
              </a:lnSpc>
              <a:spcBef>
                <a:spcPts val="1060"/>
              </a:spcBef>
              <a:buNone/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6.3 Lupaa edellyttävissä lentokilpailuissa, jotka eivät ole yleisötilaisuuksia, noudatetaan tämän määräyksen vaatimuksista seuraavia: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1"/>
              </a:buBlip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a. tapahtuman riskiarvio (kohta 7), jota ei kuitenkaan tarvitse esittää Liikenne-ja viestintävirastolle lentokilpailusta tehtävän ilmoituksen yhteydessä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2"/>
              </a:buBlip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b. tiedotteet ja suullinen tiedotustilaisuus (9.1); vaaditaan vain kohdan 9.1.2 mukainen suullinen tiedotustilaisuus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3"/>
              </a:buBlip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c. asiakirjat (9.5)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4"/>
              </a:buBlip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d. tilapäiset ilmatilajärjestelyt (9.6)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5"/>
              </a:buBlip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e. raportointivelvollisuus (9.8).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6"/>
              </a:buBlip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f. käytettävän alueen valinta (10.5.1)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7"/>
              </a:buBlip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g. suurin sallittu nopeus (10.6)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8"/>
              </a:buBlip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h. miehittämättömät ilma-alukset (11.2)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  <a:p>
            <a:pPr marL="228600" indent="-228600" defTabSz="914400">
              <a:lnSpc>
                <a:spcPct val="90000"/>
              </a:lnSpc>
              <a:spcBef>
                <a:spcPts val="1060"/>
              </a:spcBef>
              <a:buSzPct val="100058"/>
              <a:buBlip>
                <a:blip r:embed="rId9"/>
              </a:buBlip>
              <a:tabLst>
                <a:tab algn="l" pos="0"/>
              </a:tabLst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i. laskuvarjohypyt (11.3).</a:t>
            </a:r>
            <a:endParaRPr b="0" lang="fi-F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Kuva 2" descr=""/>
          <p:cNvPicPr/>
          <p:nvPr/>
        </p:nvPicPr>
        <p:blipFill>
          <a:blip r:embed="rId1"/>
          <a:stretch/>
        </p:blipFill>
        <p:spPr>
          <a:xfrm>
            <a:off x="3400200" y="2862000"/>
            <a:ext cx="5690520" cy="3970800"/>
          </a:xfrm>
          <a:prstGeom prst="rect">
            <a:avLst/>
          </a:prstGeom>
          <a:ln w="0">
            <a:noFill/>
          </a:ln>
        </p:spPr>
      </p:pic>
      <p:sp>
        <p:nvSpPr>
          <p:cNvPr id="80" name="Tekstiruutu 3"/>
          <p:cNvSpPr/>
          <p:nvPr/>
        </p:nvSpPr>
        <p:spPr>
          <a:xfrm>
            <a:off x="2760120" y="2265480"/>
            <a:ext cx="3784320" cy="82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1" lang="fi-FI" sz="4800" spc="-1" strike="noStrike">
                <a:solidFill>
                  <a:srgbClr val="009fe3"/>
                </a:solidFill>
                <a:latin typeface="Calibri"/>
              </a:rPr>
              <a:t>Kiitos!</a:t>
            </a:r>
            <a:endParaRPr b="0" lang="fi-FI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1" name="Tekstiruutu 4"/>
          <p:cNvSpPr/>
          <p:nvPr/>
        </p:nvSpPr>
        <p:spPr>
          <a:xfrm>
            <a:off x="0" y="3088080"/>
            <a:ext cx="9142200" cy="730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457200">
              <a:lnSpc>
                <a:spcPct val="100000"/>
              </a:lnSpc>
            </a:pPr>
            <a:r>
              <a:rPr b="0" lang="fi-FI" sz="1400" spc="-1" strike="noStrike">
                <a:solidFill>
                  <a:schemeClr val="dk1"/>
                </a:solidFill>
                <a:latin typeface="Calibri"/>
              </a:rPr>
              <a:t>Suomen Ilmailuliitto ry</a:t>
            </a:r>
            <a:endParaRPr b="0" lang="fi-FI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fi-FI" sz="1400" spc="-1" strike="noStrike">
                <a:solidFill>
                  <a:schemeClr val="dk1"/>
                </a:solidFill>
                <a:latin typeface="Calibri"/>
              </a:rPr>
              <a:t>Lentäjäntie 3</a:t>
            </a:r>
            <a:endParaRPr b="0" lang="fi-FI" sz="1400" spc="-1" strike="noStrike">
              <a:solidFill>
                <a:srgbClr val="000000"/>
              </a:solidFill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b="0" lang="fi-FI" sz="1400" spc="-1" strike="noStrike">
                <a:solidFill>
                  <a:schemeClr val="dk1"/>
                </a:solidFill>
                <a:latin typeface="Calibri"/>
              </a:rPr>
              <a:t>01530 Vantaa</a:t>
            </a:r>
            <a:endParaRPr b="0" lang="fi-FI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Suorakulmio 5"/>
          <p:cNvSpPr/>
          <p:nvPr/>
        </p:nvSpPr>
        <p:spPr>
          <a:xfrm>
            <a:off x="3453480" y="3904200"/>
            <a:ext cx="22280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fi-FI" sz="1800" spc="-1" strike="noStrike">
                <a:solidFill>
                  <a:schemeClr val="dk1"/>
                </a:solidFill>
                <a:latin typeface="Calibri"/>
              </a:rPr>
              <a:t>www.ilmailuliitto.fi </a:t>
            </a:r>
            <a:endParaRPr b="0" lang="fi-FI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3" name="Kuva 6" descr=""/>
          <p:cNvPicPr/>
          <p:nvPr/>
        </p:nvPicPr>
        <p:blipFill>
          <a:blip r:embed="rId2"/>
          <a:stretch/>
        </p:blipFill>
        <p:spPr>
          <a:xfrm>
            <a:off x="3114360" y="4572000"/>
            <a:ext cx="227520" cy="227520"/>
          </a:xfrm>
          <a:prstGeom prst="rect">
            <a:avLst/>
          </a:prstGeom>
          <a:ln w="0">
            <a:noFill/>
          </a:ln>
        </p:spPr>
      </p:pic>
      <p:pic>
        <p:nvPicPr>
          <p:cNvPr id="84" name="Kuva 7" descr=""/>
          <p:cNvPicPr/>
          <p:nvPr/>
        </p:nvPicPr>
        <p:blipFill>
          <a:blip r:embed="rId3"/>
          <a:stretch/>
        </p:blipFill>
        <p:spPr>
          <a:xfrm>
            <a:off x="4989600" y="4529520"/>
            <a:ext cx="267840" cy="299160"/>
          </a:xfrm>
          <a:prstGeom prst="rect">
            <a:avLst/>
          </a:prstGeom>
          <a:ln w="0">
            <a:noFill/>
          </a:ln>
        </p:spPr>
      </p:pic>
      <p:sp>
        <p:nvSpPr>
          <p:cNvPr id="85" name="Tekstiruutu 9"/>
          <p:cNvSpPr/>
          <p:nvPr/>
        </p:nvSpPr>
        <p:spPr>
          <a:xfrm>
            <a:off x="3287520" y="4548240"/>
            <a:ext cx="1702440" cy="45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fi-FI" sz="1200" spc="-1" strike="noStrike">
                <a:solidFill>
                  <a:schemeClr val="dk1"/>
                </a:solidFill>
                <a:latin typeface="Calibri"/>
              </a:rPr>
              <a:t>@suomenilmailuliittory</a:t>
            </a:r>
            <a:endParaRPr b="0" lang="fi-FI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Tekstiruutu 10"/>
          <p:cNvSpPr/>
          <p:nvPr/>
        </p:nvSpPr>
        <p:spPr>
          <a:xfrm>
            <a:off x="5181840" y="4535280"/>
            <a:ext cx="150696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fi-FI" sz="1200" spc="-1" strike="noStrike">
                <a:solidFill>
                  <a:schemeClr val="dk1"/>
                </a:solidFill>
                <a:latin typeface="Calibri"/>
              </a:rPr>
              <a:t>@ilmailuliitto</a:t>
            </a:r>
            <a:endParaRPr b="0" lang="fi-FI" sz="1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87" name="Kuva 11" descr="sil logo cyan.png"/>
          <p:cNvPicPr/>
          <p:nvPr/>
        </p:nvPicPr>
        <p:blipFill>
          <a:blip r:embed="rId4"/>
          <a:stretch/>
        </p:blipFill>
        <p:spPr>
          <a:xfrm>
            <a:off x="3933360" y="1005480"/>
            <a:ext cx="1275480" cy="11736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-teema">
  <a:themeElements>
    <a:clrScheme name="Office-te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teema">
  <a:themeElements>
    <a:clrScheme name="Office-te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-teema">
  <a:themeElements>
    <a:clrScheme name="Office-te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-teema">
  <a:themeElements>
    <a:clrScheme name="Office-te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-teema">
  <a:themeElements>
    <a:clrScheme name="Office-te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-teema">
  <a:themeElements>
    <a:clrScheme name="Office-te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-teema">
  <a:themeElements>
    <a:clrScheme name="Office-te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-teema">
  <a:themeElements>
    <a:clrScheme name="Office-te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-teema">
  <a:themeElements>
    <a:clrScheme name="Office-teema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SIl ppt pohja</Template>
  <TotalTime>458</TotalTime>
  <Application>LibreOffice/24.2.7.2$Linux_X86_64 LibreOffice_project/420$Build-2</Application>
  <AppVersion>15.0000</AppVersion>
  <Words>18</Words>
  <Paragraphs>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2024-05-20T10:26:10Z</dcterms:created>
  <dc:creator>Kirsi Seppälä</dc:creator>
  <dc:description/>
  <dc:language>fi-FI</dc:language>
  <cp:lastModifiedBy>Juha Herrala</cp:lastModifiedBy>
  <dcterms:modified xsi:type="dcterms:W3CDTF">2026-10-02T18:27:10Z</dcterms:modified>
  <cp:revision>20</cp:revision>
  <dc:subject/>
  <dc:title>PowerPoint-esitys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Näytössä katseltava diaesitys (4:3)</vt:lpwstr>
  </property>
  <property fmtid="{D5CDD505-2E9C-101B-9397-08002B2CF9AE}" pid="3" name="Slides">
    <vt:i4>8</vt:i4>
  </property>
</Properties>
</file>