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6" r:id="rId5"/>
    <p:sldId id="266" r:id="rId6"/>
    <p:sldId id="267" r:id="rId7"/>
    <p:sldId id="268" r:id="rId8"/>
    <p:sldId id="269" r:id="rId9"/>
    <p:sldId id="270" r:id="rId10"/>
    <p:sldId id="379" r:id="rId11"/>
    <p:sldId id="264" r:id="rId1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009DE0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652" autoAdjust="0"/>
  </p:normalViewPr>
  <p:slideViewPr>
    <p:cSldViewPr snapToGrid="0" showGuides="1">
      <p:cViewPr varScale="1">
        <p:scale>
          <a:sx n="78" d="100"/>
          <a:sy n="78" d="100"/>
        </p:scale>
        <p:origin x="835" y="72"/>
      </p:cViewPr>
      <p:guideLst>
        <p:guide orient="horz" pos="2183"/>
        <p:guide pos="38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2898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640E2-175C-4A33-A786-ED9BE1E6F7F7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3775A-A326-492E-9241-8514A2E7DD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632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13775A-A326-492E-9241-8514A2E7DD1E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14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ityks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2E125DA-37FD-43B8-8450-6841A6C13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83" b="-28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19965" y="2353353"/>
            <a:ext cx="9266801" cy="1749175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009DE0"/>
                </a:solidFill>
                <a:latin typeface="Nexa Bold" panose="02000000000000000000" pitchFamily="50" charset="0"/>
              </a:defRPr>
            </a:lvl1pPr>
          </a:lstStyle>
          <a:p>
            <a:r>
              <a:rPr lang="en-US" dirty="0"/>
              <a:t>OTSIKKO ISOLLA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19961" y="4401556"/>
            <a:ext cx="9266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12">
            <a:extLst>
              <a:ext uri="{FF2B5EF4-FFF2-40B4-BE49-F238E27FC236}">
                <a16:creationId xmlns:a16="http://schemas.microsoft.com/office/drawing/2014/main" id="{C4136B46-8D1F-4C99-8FA6-8A9736BC2D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3252" y="136519"/>
            <a:ext cx="16383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0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4048" y="267775"/>
            <a:ext cx="9250981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  <a:latin typeface="Calibri" panose="020F0502020204030204" pitchFamily="34" charset="0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04049" y="1803275"/>
            <a:ext cx="11145369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12">
            <a:extLst>
              <a:ext uri="{FF2B5EF4-FFF2-40B4-BE49-F238E27FC236}">
                <a16:creationId xmlns:a16="http://schemas.microsoft.com/office/drawing/2014/main" id="{6A67BA3E-112F-401B-A52B-FB566B92DD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3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4048" y="213988"/>
            <a:ext cx="9271229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dirty="0">
                <a:solidFill>
                  <a:srgbClr val="009FE3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04048" y="1825625"/>
            <a:ext cx="6618397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708164" y="1825625"/>
            <a:ext cx="4114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objekti</a:t>
            </a:r>
          </a:p>
        </p:txBody>
      </p:sp>
      <p:pic>
        <p:nvPicPr>
          <p:cNvPr id="8" name="Kuva 12">
            <a:extLst>
              <a:ext uri="{FF2B5EF4-FFF2-40B4-BE49-F238E27FC236}">
                <a16:creationId xmlns:a16="http://schemas.microsoft.com/office/drawing/2014/main" id="{4B32C3E6-F2A7-4859-B97E-87FB497610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5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ylä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9701" y="2103442"/>
            <a:ext cx="11214979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DE0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9701" y="3429005"/>
            <a:ext cx="11214979" cy="265440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0"/>
            <a:ext cx="12192000" cy="19755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kuva</a:t>
            </a:r>
          </a:p>
        </p:txBody>
      </p:sp>
      <p:pic>
        <p:nvPicPr>
          <p:cNvPr id="8" name="Kuva 12">
            <a:extLst>
              <a:ext uri="{FF2B5EF4-FFF2-40B4-BE49-F238E27FC236}">
                <a16:creationId xmlns:a16="http://schemas.microsoft.com/office/drawing/2014/main" id="{618491B1-BB38-4ACA-A4FE-829A78D211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36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2 objek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2533" y="136529"/>
            <a:ext cx="9329671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2529" y="1825625"/>
            <a:ext cx="66666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555609" y="1825625"/>
            <a:ext cx="426735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3831FB-F6E4-4579-8F63-30323D354D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55609" y="4050565"/>
            <a:ext cx="426735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Kuva 12">
            <a:extLst>
              <a:ext uri="{FF2B5EF4-FFF2-40B4-BE49-F238E27FC236}">
                <a16:creationId xmlns:a16="http://schemas.microsoft.com/office/drawing/2014/main" id="{6E1E30A8-D7FC-44CD-821A-E2203E34A4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4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F1AEAC3-C963-4AA0-B71A-A3B9FC0D3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83" b="-2824"/>
          <a:stretch/>
        </p:blipFill>
        <p:spPr>
          <a:xfrm>
            <a:off x="0" y="15114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7887" y="1709744"/>
            <a:ext cx="1005956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01CFA34A-0DBA-4EFB-B901-165C94DB29D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9309" y="236770"/>
            <a:ext cx="1296289" cy="893083"/>
          </a:xfrm>
          <a:prstGeom prst="rect">
            <a:avLst/>
          </a:prstGeom>
        </p:spPr>
      </p:pic>
      <p:pic>
        <p:nvPicPr>
          <p:cNvPr id="8" name="Kuva 12">
            <a:extLst>
              <a:ext uri="{FF2B5EF4-FFF2-40B4-BE49-F238E27FC236}">
                <a16:creationId xmlns:a16="http://schemas.microsoft.com/office/drawing/2014/main" id="{744973B1-B041-4EF1-9F18-20DCBE5D80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3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12">
            <a:extLst>
              <a:ext uri="{FF2B5EF4-FFF2-40B4-BE49-F238E27FC236}">
                <a16:creationId xmlns:a16="http://schemas.microsoft.com/office/drawing/2014/main" id="{91D9E5F4-34D7-412E-9382-0FD134355E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52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4D2A3C08-DB99-40A9-BF7F-40AEFF015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364" y="2861926"/>
            <a:ext cx="7589949" cy="3972698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B80DB7C-78CA-4246-95AE-435BEC582F25}"/>
              </a:ext>
            </a:extLst>
          </p:cNvPr>
          <p:cNvSpPr txBox="1"/>
          <p:nvPr userDrawn="1"/>
        </p:nvSpPr>
        <p:spPr>
          <a:xfrm>
            <a:off x="2805463" y="2300271"/>
            <a:ext cx="6666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solidFill>
                  <a:srgbClr val="009FE3"/>
                </a:solidFill>
                <a:latin typeface="+mn-lt"/>
              </a:rPr>
              <a:t>Taivaskaan ei ole rajana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500AC05-606D-4798-ADF4-559718D18A34}"/>
              </a:ext>
            </a:extLst>
          </p:cNvPr>
          <p:cNvSpPr txBox="1"/>
          <p:nvPr userDrawn="1"/>
        </p:nvSpPr>
        <p:spPr>
          <a:xfrm>
            <a:off x="0" y="3175138"/>
            <a:ext cx="121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Suomen Ilmailuliitto ry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Lentäjäntie 3</a:t>
            </a:r>
          </a:p>
          <a:p>
            <a:pPr algn="ctr"/>
            <a:r>
              <a:rPr lang="fi-FI" sz="1400">
                <a:latin typeface="+mn-lt"/>
                <a:cs typeface="Helvetica" panose="020B0604020202020204" pitchFamily="34" charset="0"/>
              </a:rPr>
              <a:t>01530 Vantaa</a:t>
            </a:r>
            <a:endParaRPr lang="fi-FI" sz="1400" dirty="0">
              <a:latin typeface="+mn-lt"/>
              <a:cs typeface="Helvetica" panose="020B0604020202020204" pitchFamily="34" charset="0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EE6D27B-8A95-467F-8842-7CC30AE58C62}"/>
              </a:ext>
            </a:extLst>
          </p:cNvPr>
          <p:cNvSpPr/>
          <p:nvPr userDrawn="1"/>
        </p:nvSpPr>
        <p:spPr>
          <a:xfrm>
            <a:off x="4727471" y="3904311"/>
            <a:ext cx="2011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800" dirty="0">
                <a:latin typeface="+mn-lt"/>
                <a:cs typeface="Helvetica" panose="020B0604020202020204" pitchFamily="34" charset="0"/>
              </a:rPr>
              <a:t>www.ilmailuliitto.fi 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3BF0610-FC78-48EF-8E6A-513F44CB08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4414" y="4608302"/>
            <a:ext cx="305993" cy="22949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540EC97E-9395-4F94-84B6-4D72B521C4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001" y="4519010"/>
            <a:ext cx="433813" cy="31878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7BB9742-51E5-42B5-8CC9-3204E0A5B0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7140" y="4547291"/>
            <a:ext cx="359624" cy="300989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9A45565D-7CBB-46FE-B1B8-C8BB91C84C75}"/>
              </a:ext>
            </a:extLst>
          </p:cNvPr>
          <p:cNvSpPr txBox="1"/>
          <p:nvPr userDrawn="1"/>
        </p:nvSpPr>
        <p:spPr>
          <a:xfrm>
            <a:off x="6276154" y="4603327"/>
            <a:ext cx="143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4A197E4-5681-4754-9002-D7F0081097F5}"/>
              </a:ext>
            </a:extLst>
          </p:cNvPr>
          <p:cNvSpPr txBox="1"/>
          <p:nvPr userDrawn="1"/>
        </p:nvSpPr>
        <p:spPr>
          <a:xfrm>
            <a:off x="3643481" y="4571281"/>
            <a:ext cx="2272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@suomenilmailuliittory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6164C30-52F8-4627-BB15-9A1D54911609}"/>
              </a:ext>
            </a:extLst>
          </p:cNvPr>
          <p:cNvSpPr txBox="1"/>
          <p:nvPr userDrawn="1"/>
        </p:nvSpPr>
        <p:spPr>
          <a:xfrm>
            <a:off x="8262209" y="4603327"/>
            <a:ext cx="2011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pic>
        <p:nvPicPr>
          <p:cNvPr id="17" name="Kuva 12">
            <a:extLst>
              <a:ext uri="{FF2B5EF4-FFF2-40B4-BE49-F238E27FC236}">
                <a16:creationId xmlns:a16="http://schemas.microsoft.com/office/drawing/2014/main" id="{F447BB9A-29D6-49BE-80D8-AFBA5FC597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521" y="623619"/>
            <a:ext cx="1759046" cy="16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16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4045" y="224206"/>
            <a:ext cx="9251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049" y="1674485"/>
            <a:ext cx="111453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7F67F0D-650E-46FA-8965-77BCE4A6C232}" type="datetimeFigureOut">
              <a:rPr lang="fi-FI" smtClean="0"/>
              <a:pPr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5EA4835-AE28-456F-B73C-84B837548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0ADF3EE-3830-423E-8D88-5F593470A4C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6027" y="206701"/>
            <a:ext cx="1374303" cy="9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82" r:id="rId4"/>
    <p:sldLayoutId id="2147483669" r:id="rId5"/>
    <p:sldLayoutId id="2147483663" r:id="rId6"/>
    <p:sldLayoutId id="2147483667" r:id="rId7"/>
    <p:sldLayoutId id="2147483666" r:id="rId8"/>
    <p:sldLayoutId id="214748368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ilmailu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5ABF5-16C8-464B-AD66-6037F87EE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729" y="1780699"/>
            <a:ext cx="9266801" cy="1749175"/>
          </a:xfrm>
        </p:spPr>
        <p:txBody>
          <a:bodyPr>
            <a:normAutofit fontScale="90000"/>
          </a:bodyPr>
          <a:lstStyle/>
          <a:p>
            <a:r>
              <a:rPr lang="fi-FI" sz="3600" dirty="0"/>
              <a:t>Avainhenkilöpäivät 2026</a:t>
            </a:r>
            <a:br>
              <a:rPr lang="fi-FI" sz="3600" dirty="0"/>
            </a:br>
            <a:br>
              <a:rPr lang="fi-FI" sz="3600" dirty="0"/>
            </a:br>
            <a:r>
              <a:rPr lang="fi-FI" sz="2000" dirty="0" err="1"/>
              <a:t>Skyline</a:t>
            </a:r>
            <a:r>
              <a:rPr lang="fi-FI" sz="2000" dirty="0"/>
              <a:t> </a:t>
            </a:r>
            <a:r>
              <a:rPr lang="fi-FI" sz="2000" dirty="0" err="1"/>
              <a:t>Airport</a:t>
            </a:r>
            <a:r>
              <a:rPr lang="fi-FI" sz="2000" dirty="0"/>
              <a:t> Hotel, Vantaa 3.-4.10.2026</a:t>
            </a:r>
            <a:br>
              <a:rPr lang="fi-FI" sz="3600" dirty="0"/>
            </a:br>
            <a:r>
              <a:rPr lang="fi-FI" sz="3600" dirty="0"/>
              <a:t>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52E52EA-9CEF-4F63-BE23-02B74297B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7877" y="3444965"/>
            <a:ext cx="9266800" cy="2151163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Toimikuntien toimintasuunnitelmien tilannekatsaus kauteen 2027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PT</a:t>
            </a:r>
            <a:br>
              <a:rPr lang="fi-FI" dirty="0"/>
            </a:br>
            <a:r>
              <a:rPr lang="fi-FI" dirty="0"/>
              <a:t>- LT </a:t>
            </a:r>
            <a:br>
              <a:rPr lang="fi-FI" dirty="0"/>
            </a:br>
            <a:r>
              <a:rPr lang="fi-FI" dirty="0"/>
              <a:t>- LiT</a:t>
            </a:r>
            <a:br>
              <a:rPr lang="fi-FI" dirty="0"/>
            </a:br>
            <a:r>
              <a:rPr lang="fi-FI" dirty="0"/>
              <a:t>- EUT</a:t>
            </a:r>
            <a:br>
              <a:rPr lang="fi-FI" dirty="0"/>
            </a:br>
            <a:r>
              <a:rPr lang="fi-FI" dirty="0"/>
              <a:t>- IT</a:t>
            </a:r>
            <a:br>
              <a:rPr lang="fi-FI" dirty="0"/>
            </a:br>
            <a:r>
              <a:rPr lang="fi-FI" dirty="0"/>
              <a:t>- </a:t>
            </a:r>
            <a:r>
              <a:rPr lang="fi-FI" dirty="0" err="1"/>
              <a:t>MiT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0FD59-9C2B-43CB-9253-5E8BE6561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Toimikunta (PT) – Toiminta 2027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18E80-9023-4B74-9B7B-5BEA6CCB4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99" y="1124332"/>
            <a:ext cx="11308881" cy="57519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fi-FI" sz="19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Lajiraha</a:t>
            </a: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9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22083 €</a:t>
            </a: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  on</a:t>
            </a:r>
            <a:r>
              <a:rPr lang="fi-FI" sz="19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  –796 € </a:t>
            </a: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edelliseen. Jäsenmäärässä laskua (</a:t>
            </a:r>
            <a:r>
              <a:rPr lang="fi-FI" sz="1900" i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isojen ikäluokkien poistumista ? </a:t>
            </a: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fi-FI" sz="19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Ilmatilauudistus 2027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Tärkein edunvalvonta-aihe 2025-2026 jonka tulokset realisoituvat huhtikuussa 2027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Ilmatilatiedostojen päivittäminen aiempaa laajempi työ</a:t>
            </a:r>
          </a:p>
          <a:p>
            <a:pPr>
              <a:spcBef>
                <a:spcPts val="1200"/>
              </a:spcBef>
            </a:pPr>
            <a:r>
              <a:rPr lang="fi-FI" sz="19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Purjelennon kansainväliset arvokisat 2027 </a:t>
            </a:r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fi-FI" sz="1900" dirty="0"/>
              <a:t>Naisten MM 2027 </a:t>
            </a:r>
            <a:r>
              <a:rPr lang="fi-FI" sz="1900" dirty="0" err="1"/>
              <a:t>Celje</a:t>
            </a:r>
            <a:r>
              <a:rPr lang="fi-FI" sz="1900" dirty="0"/>
              <a:t>, Slovenia (kerho-, vakio- ja 18-m luokka)</a:t>
            </a:r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fi-FI" sz="1900" dirty="0"/>
              <a:t>EM 2027 Vinon, Ranska (18-m, 20-m kaksipaikkaisten ja avoimen luokka) – ”</a:t>
            </a:r>
            <a:r>
              <a:rPr lang="fi-FI" sz="1900" i="1" dirty="0"/>
              <a:t>vuoristokisat</a:t>
            </a:r>
            <a:r>
              <a:rPr lang="fi-FI" sz="1900" dirty="0"/>
              <a:t>”</a:t>
            </a:r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fi-FI" sz="1900" dirty="0"/>
              <a:t>Nuorten EM 2027 </a:t>
            </a:r>
            <a:r>
              <a:rPr lang="fi-FI" sz="1900" dirty="0" err="1"/>
              <a:t>Birzal</a:t>
            </a:r>
            <a:r>
              <a:rPr lang="fi-FI" sz="1900" dirty="0"/>
              <a:t>, Liettua (kerho- ja vakioluokka)</a:t>
            </a:r>
          </a:p>
          <a:p>
            <a:pPr marL="628650" indent="-274638">
              <a:buFont typeface="Wingdings" panose="05000000000000000000" pitchFamily="2" charset="2"/>
              <a:buChar char="§"/>
            </a:pPr>
            <a:r>
              <a:rPr lang="fi-FI" sz="1900" dirty="0"/>
              <a:t>MM 2027 Rieti, Italia (kerho-, vakio- ja 15-m luokka) – ”</a:t>
            </a:r>
            <a:r>
              <a:rPr lang="fi-FI" sz="1900" i="1" dirty="0"/>
              <a:t>vuoristokisat</a:t>
            </a:r>
            <a:r>
              <a:rPr lang="fi-FI" sz="1900" dirty="0"/>
              <a:t>”</a:t>
            </a:r>
          </a:p>
          <a:p>
            <a:pPr marL="354012" indent="0">
              <a:buNone/>
            </a:pPr>
            <a:r>
              <a:rPr lang="en-US" sz="1900" dirty="0"/>
              <a:t>    </a:t>
            </a:r>
            <a:r>
              <a:rPr lang="en-US" sz="1900" dirty="0" err="1"/>
              <a:t>Tavoite</a:t>
            </a:r>
            <a:r>
              <a:rPr lang="en-US" sz="1900" dirty="0"/>
              <a:t> </a:t>
            </a:r>
            <a:r>
              <a:rPr lang="en-US" sz="1900" dirty="0" err="1"/>
              <a:t>yksi</a:t>
            </a:r>
            <a:r>
              <a:rPr lang="en-US" sz="1900" dirty="0"/>
              <a:t> </a:t>
            </a:r>
            <a:r>
              <a:rPr lang="en-US" sz="1900" dirty="0" err="1"/>
              <a:t>arvokisamitali</a:t>
            </a:r>
            <a:r>
              <a:rPr lang="en-US" sz="1900" dirty="0"/>
              <a:t> (</a:t>
            </a:r>
            <a:r>
              <a:rPr lang="en-US" sz="1900" dirty="0" err="1"/>
              <a:t>vuoristokisat</a:t>
            </a:r>
            <a:r>
              <a:rPr lang="en-US" sz="1900" dirty="0"/>
              <a:t> </a:t>
            </a:r>
            <a:r>
              <a:rPr lang="en-US" sz="1900" dirty="0" err="1"/>
              <a:t>Vinon</a:t>
            </a:r>
            <a:r>
              <a:rPr lang="en-US" sz="1900" dirty="0"/>
              <a:t> ja Rieti </a:t>
            </a:r>
            <a:r>
              <a:rPr lang="en-US" sz="1900" dirty="0" err="1"/>
              <a:t>rajaavat</a:t>
            </a:r>
            <a:r>
              <a:rPr lang="en-US" sz="1900" dirty="0"/>
              <a:t> </a:t>
            </a:r>
            <a:r>
              <a:rPr lang="en-US" sz="1900" dirty="0" err="1"/>
              <a:t>joukkueiden</a:t>
            </a:r>
            <a:r>
              <a:rPr lang="en-US" sz="1900" dirty="0"/>
              <a:t> </a:t>
            </a:r>
            <a:r>
              <a:rPr lang="en-US" sz="1900" dirty="0" err="1"/>
              <a:t>kokoa</a:t>
            </a:r>
            <a:r>
              <a:rPr lang="en-US" sz="1900" dirty="0"/>
              <a:t>)</a:t>
            </a:r>
            <a:endParaRPr lang="en-FI" sz="1900" dirty="0"/>
          </a:p>
          <a:p>
            <a:pPr>
              <a:spcBef>
                <a:spcPts val="1200"/>
              </a:spcBef>
            </a:pPr>
            <a:r>
              <a:rPr lang="fi-FI" sz="19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Purjelentokerhojen </a:t>
            </a:r>
            <a:r>
              <a:rPr lang="fi-FI" sz="19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tukeminen</a:t>
            </a:r>
            <a:endParaRPr lang="fi-FI" sz="1900" b="1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274638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446088" algn="l"/>
              </a:tabLst>
            </a:pPr>
            <a:r>
              <a:rPr lang="fi-FI" sz="19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Opettajakurssi järjestynee 2027 – Räyskäl</a:t>
            </a:r>
            <a:r>
              <a:rPr lang="fi-FI" sz="19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ä-Säätiön </a:t>
            </a:r>
            <a:r>
              <a:rPr lang="fi-FI" sz="1900" kern="1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DTOssa</a:t>
            </a:r>
            <a:endParaRPr lang="fi-FI" sz="19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274638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446088" algn="l"/>
              </a:tabLst>
            </a:pPr>
            <a:r>
              <a:rPr lang="fi-FI" sz="19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Purjelennon Talvipäivä(t) pyritään järjestämään kaksipäiväisenä (helmikuu 2027)</a:t>
            </a:r>
          </a:p>
          <a:p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7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DF7F3-A135-4274-0AF3-B2B32F803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FAED9-B472-1BE1-D980-602F7E27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00" y="-97985"/>
            <a:ext cx="9250981" cy="1325563"/>
          </a:xfrm>
        </p:spPr>
        <p:txBody>
          <a:bodyPr/>
          <a:lstStyle/>
          <a:p>
            <a:r>
              <a:rPr lang="fi-FI" dirty="0"/>
              <a:t>Toimikunta (LT) – Toiminta 2027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29834-CA4C-6381-25C9-614159DA0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51" y="1023748"/>
            <a:ext cx="11308881" cy="57519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Toimikunta (LT) toiminta 2027 Pohjoismainen yhteistyö hyppylentämisen turvallisuuden kehittämisessä– työ jatkuu. </a:t>
            </a:r>
            <a:b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endParaRPr lang="fi-FI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Oman oppimisympäristömme Moodlessa kehittäminen jatkuu myös. </a:t>
            </a:r>
            <a:b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endParaRPr lang="fi-FI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Järjestetään jo marraskuun 2026 lopussa oppilas-kouluttajapäivä, jossa toteutetaan oppilaille ja kouluttajille lentoharjoittelua tuulitunnelissa (eli taivaalla tarvittavia taitoja kullekin ryhmälle) sekä molemmille on myös luentoja eri aiheista. </a:t>
            </a:r>
            <a:b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endParaRPr lang="fi-FI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Järjestetään perinteiset </a:t>
            </a:r>
            <a:r>
              <a:rPr lang="fi-FI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Turpaboogie</a:t>
            </a:r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 (jos löytyy järjestäjä) keväällä ja Kerhopomopalaveri (</a:t>
            </a:r>
            <a:r>
              <a:rPr lang="fi-FI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KePoPa</a:t>
            </a:r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) syksyllä.</a:t>
            </a:r>
            <a:b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endParaRPr lang="fi-FI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 Viilataan kisasääntöjä ja kehitetään muutenkin tiedonkulkua kilpailijoiden, toimiston ja tuomareiden välillä</a:t>
            </a:r>
            <a:b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endParaRPr lang="fi-FI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fi-FI" sz="1800" dirty="0">
                <a:solidFill>
                  <a:srgbClr val="000000"/>
                </a:solidFill>
                <a:latin typeface="Segoe UI" panose="020B0502040204020203" pitchFamily="34" charset="0"/>
              </a:rPr>
              <a:t> Päivitetään materiaalia (kuten Laskuvarjohyppääjän opas, Hyppypäiväkirja, Kouluttajan oppaat, yms.).</a:t>
            </a:r>
            <a:endParaRPr lang="fi-FI" sz="1800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43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4DA64-F020-6A3B-BE0D-09FB6CFC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ABF68-608A-2265-BA8C-B972443E2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92" y="-116273"/>
            <a:ext cx="9250981" cy="1325563"/>
          </a:xfrm>
        </p:spPr>
        <p:txBody>
          <a:bodyPr/>
          <a:lstStyle/>
          <a:p>
            <a:r>
              <a:rPr lang="fi-FI" dirty="0"/>
              <a:t>Toimikunta (LiT) – Toiminta 2027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DE7C5-DCB1-E09C-D253-47D64D4C9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479" y="877444"/>
            <a:ext cx="11308881" cy="5751956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i-FI" dirty="0"/>
            </a:br>
            <a:r>
              <a:rPr lang="fi-FI" dirty="0"/>
              <a:t>1.) </a:t>
            </a:r>
            <a:r>
              <a:rPr lang="fi-FI" b="1" dirty="0"/>
              <a:t>Kilpailutoiminta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kiinnostus osallistua kilpailuihin on nousussa: sekä vapaa että moottori</a:t>
            </a:r>
          </a:p>
          <a:p>
            <a:pPr marL="0" indent="0">
              <a:buNone/>
            </a:pPr>
            <a:r>
              <a:rPr lang="fi-FI" dirty="0"/>
              <a:t>- kotimaan kilpailujen haasteet: sää, kilpailuajankohta, kustannukset, talkoolaisten sitouttaminen ym..</a:t>
            </a:r>
          </a:p>
          <a:p>
            <a:pPr marL="0" indent="0">
              <a:buNone/>
            </a:pPr>
            <a:br>
              <a:rPr lang="fi-FI" dirty="0"/>
            </a:br>
            <a:r>
              <a:rPr lang="fi-FI" dirty="0"/>
              <a:t>2.) </a:t>
            </a:r>
            <a:r>
              <a:rPr lang="fi-FI" b="1" dirty="0"/>
              <a:t>Liidinlajien tekninen kehitys ja uusien liidintyyppien vaikutukset </a:t>
            </a:r>
          </a:p>
          <a:p>
            <a:pPr marL="0" indent="0">
              <a:buNone/>
            </a:pPr>
            <a:r>
              <a:rPr lang="fi-FI" dirty="0"/>
              <a:t>- kansallinen sääntely ja ilmailun määrittely(Traficom) </a:t>
            </a:r>
          </a:p>
          <a:p>
            <a:pPr marL="0" indent="0">
              <a:buNone/>
            </a:pPr>
            <a:r>
              <a:rPr lang="fi-FI" dirty="0"/>
              <a:t>- liiton vakuutuksen kattavuus</a:t>
            </a:r>
          </a:p>
          <a:p>
            <a:pPr marL="0" indent="0">
              <a:buNone/>
            </a:pPr>
            <a:r>
              <a:rPr lang="fi-FI" dirty="0"/>
              <a:t>- koulutus (koulutusmateriaali, käytännön lentokoulutuksen järjestäminen)</a:t>
            </a:r>
          </a:p>
          <a:p>
            <a:pPr marL="0" indent="0">
              <a:buNone/>
            </a:pPr>
            <a:r>
              <a:rPr lang="fi-FI" dirty="0"/>
              <a:t> </a:t>
            </a:r>
          </a:p>
          <a:p>
            <a:pPr marL="0" indent="0">
              <a:buNone/>
            </a:pPr>
            <a:r>
              <a:rPr lang="fi-FI" dirty="0"/>
              <a:t>3.) </a:t>
            </a:r>
            <a:r>
              <a:rPr lang="fi-FI" b="1" dirty="0"/>
              <a:t>Uuden OPS M2-9 vaikutukset</a:t>
            </a:r>
            <a:br>
              <a:rPr lang="fi-FI" dirty="0"/>
            </a:br>
            <a:endParaRPr lang="fi-FI" dirty="0"/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67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41C93-DA65-77AA-E8F7-EBD424FF3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DF76E-7E0C-E838-6B34-A14AB25BE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32" y="-244289"/>
            <a:ext cx="9250981" cy="1325563"/>
          </a:xfrm>
        </p:spPr>
        <p:txBody>
          <a:bodyPr/>
          <a:lstStyle/>
          <a:p>
            <a:r>
              <a:rPr lang="fi-FI" dirty="0"/>
              <a:t>Toimikunta (MT) – Toiminta 2027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7750A-960B-5BCD-61E8-A31BAC6DE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479" y="859156"/>
            <a:ext cx="11308881" cy="5751956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i-FI" dirty="0"/>
            </a:br>
            <a:r>
              <a:rPr lang="fi-FI" dirty="0"/>
              <a:t>- Ralli ja tarkkuuslento, ANR, lajissa osallistutaan tauon jälkeen MM kilpailuihin </a:t>
            </a:r>
            <a:br>
              <a:rPr lang="fi-FI" dirty="0"/>
            </a:br>
            <a:r>
              <a:rPr lang="fi-FI" dirty="0"/>
              <a:t>syyskuussa 2027.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</a:t>
            </a:r>
            <a:r>
              <a:rPr lang="en-US" dirty="0" err="1"/>
              <a:t>Taitolennon</a:t>
            </a:r>
            <a:r>
              <a:rPr lang="en-US" dirty="0"/>
              <a:t> </a:t>
            </a:r>
            <a:r>
              <a:rPr lang="en-US" dirty="0" err="1"/>
              <a:t>valmennuksen</a:t>
            </a:r>
            <a:r>
              <a:rPr lang="en-US" dirty="0"/>
              <a:t> </a:t>
            </a:r>
            <a:r>
              <a:rPr lang="en-US" dirty="0" err="1"/>
              <a:t>päätapahtumia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keväällä</a:t>
            </a:r>
            <a:r>
              <a:rPr lang="en-US" dirty="0"/>
              <a:t> ja </a:t>
            </a:r>
            <a:r>
              <a:rPr lang="en-US" dirty="0" err="1"/>
              <a:t>syksyllä</a:t>
            </a:r>
            <a:r>
              <a:rPr lang="en-US" dirty="0"/>
              <a:t> </a:t>
            </a:r>
            <a:r>
              <a:rPr lang="en-US" dirty="0" err="1"/>
              <a:t>järjestettävä</a:t>
            </a:r>
            <a:r>
              <a:rPr lang="nl-NL" dirty="0"/>
              <a:t>t Orip</a:t>
            </a:r>
            <a:r>
              <a:rPr lang="en-US" dirty="0" err="1"/>
              <a:t>ään</a:t>
            </a:r>
            <a:r>
              <a:rPr lang="en-US" dirty="0"/>
              <a:t> </a:t>
            </a:r>
            <a:r>
              <a:rPr lang="en-US" dirty="0" err="1"/>
              <a:t>leirit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 </a:t>
            </a:r>
            <a:r>
              <a:rPr lang="fi-FI" dirty="0"/>
              <a:t>MT järjestää yhdessä EUT-toimikunnan kanssa perinteiset talvipäivät.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Toimikunnan jäsenet ovat aktiivisia sekä moottorilentäjien eurooppalaisessa liitossa </a:t>
            </a:r>
            <a:r>
              <a:rPr lang="fi-FI" dirty="0" err="1"/>
              <a:t>EPFU:ssa</a:t>
            </a:r>
            <a:r>
              <a:rPr lang="fi-FI" dirty="0"/>
              <a:t> (European Power Flying Union) että ilmailuliittojen kattojärjestössä </a:t>
            </a:r>
            <a:r>
              <a:rPr lang="fi-FI" dirty="0" err="1"/>
              <a:t>EAS:ssa</a:t>
            </a:r>
            <a:r>
              <a:rPr lang="fi-FI" dirty="0"/>
              <a:t> (Europe Air Sports).</a:t>
            </a:r>
          </a:p>
          <a:p>
            <a:pPr marL="0" indent="0">
              <a:buNone/>
            </a:pPr>
            <a:br>
              <a:rPr lang="fi-FI" dirty="0"/>
            </a:br>
            <a:r>
              <a:rPr lang="fi-FI" dirty="0"/>
              <a:t>- Tavoitteena on säilyttää nämä kansainväliset edustukset nykyisellä tasolla.</a:t>
            </a:r>
          </a:p>
          <a:p>
            <a:pPr marL="0" indent="0">
              <a:buNone/>
            </a:pPr>
            <a:br>
              <a:rPr lang="fi-FI" dirty="0"/>
            </a:br>
            <a:endParaRPr lang="fi-FI" dirty="0"/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76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261CB-A23D-3B16-7F29-FF233BFD8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E35B2-7230-44C7-0130-80F718585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480" y="-161993"/>
            <a:ext cx="9250981" cy="1325563"/>
          </a:xfrm>
        </p:spPr>
        <p:txBody>
          <a:bodyPr/>
          <a:lstStyle/>
          <a:p>
            <a:r>
              <a:rPr lang="fi-FI" dirty="0"/>
              <a:t>Toimikunta (EUT– Toiminta 2027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D118B-4FE1-D98F-DF3D-B11B8E403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87" y="1014604"/>
            <a:ext cx="11308881" cy="5751956"/>
          </a:xfrm>
        </p:spPr>
        <p:txBody>
          <a:bodyPr>
            <a:normAutofit fontScale="92500" lnSpcReduction="20000"/>
          </a:bodyPr>
          <a:lstStyle/>
          <a:p>
            <a:r>
              <a:rPr lang="fi-FI" sz="2600" b="1" dirty="0"/>
              <a:t> EUT/MT-talvipäivät:</a:t>
            </a:r>
            <a:r>
              <a:rPr lang="fi-FI" sz="2600" dirty="0"/>
              <a:t> </a:t>
            </a:r>
            <a:br>
              <a:rPr lang="fi-FI" sz="2600" dirty="0"/>
            </a:br>
            <a:r>
              <a:rPr lang="fi-FI" sz="2600" dirty="0"/>
              <a:t>ajankohtaista tietoa tekniikasta, koulutuksesta, turvallisuudesta ja määräyksistä sekä lajien vuosittaisten palkintojen jako.</a:t>
            </a:r>
            <a:br>
              <a:rPr lang="fi-FI" sz="2600" dirty="0"/>
            </a:br>
            <a:endParaRPr lang="fi-FI" sz="2600" dirty="0"/>
          </a:p>
          <a:p>
            <a:r>
              <a:rPr lang="fi-FI" sz="2600" b="1" dirty="0"/>
              <a:t>  </a:t>
            </a:r>
            <a:r>
              <a:rPr lang="fi-FI" sz="2600" b="1" dirty="0" err="1"/>
              <a:t>Experimental</a:t>
            </a:r>
            <a:r>
              <a:rPr lang="fi-FI" sz="2600" b="1" dirty="0"/>
              <a:t>-kesäpäivät / </a:t>
            </a:r>
            <a:r>
              <a:rPr lang="fi-FI" sz="2600" b="1" dirty="0" err="1"/>
              <a:t>Fly</a:t>
            </a:r>
            <a:r>
              <a:rPr lang="fi-FI" sz="2600" b="1" dirty="0"/>
              <a:t> In:</a:t>
            </a:r>
            <a:r>
              <a:rPr lang="fi-FI" sz="2600" dirty="0"/>
              <a:t> </a:t>
            </a:r>
            <a:br>
              <a:rPr lang="fi-FI" sz="2600" dirty="0"/>
            </a:br>
            <a:r>
              <a:rPr lang="fi-FI" sz="2600" dirty="0"/>
              <a:t>harrasterakentajien yhteinen tapahtuma, jossa palkitaan mm. vuoden </a:t>
            </a:r>
            <a:r>
              <a:rPr lang="fi-FI" sz="2600" dirty="0" err="1"/>
              <a:t>experimental</a:t>
            </a:r>
            <a:r>
              <a:rPr lang="fi-FI" sz="2600" dirty="0"/>
              <a:t>-rakentaja ja </a:t>
            </a:r>
            <a:r>
              <a:rPr lang="fi-FI" sz="2600" dirty="0" err="1"/>
              <a:t>experimental</a:t>
            </a:r>
            <a:r>
              <a:rPr lang="fi-FI" sz="2600" dirty="0"/>
              <a:t>-kone.</a:t>
            </a:r>
          </a:p>
          <a:p>
            <a:pPr marL="0" indent="0">
              <a:buNone/>
            </a:pPr>
            <a:endParaRPr lang="fi-FI" sz="2600" dirty="0"/>
          </a:p>
          <a:p>
            <a:r>
              <a:rPr lang="fi-FI" sz="2600" b="1" dirty="0"/>
              <a:t> Jäsenpalvelut ja tiedottaminen:</a:t>
            </a:r>
            <a:r>
              <a:rPr lang="fi-FI" sz="2600" dirty="0"/>
              <a:t> </a:t>
            </a:r>
            <a:br>
              <a:rPr lang="fi-FI" sz="2600" dirty="0"/>
            </a:br>
            <a:r>
              <a:rPr lang="fi-FI" sz="2600" dirty="0"/>
              <a:t>Lentopaikat.fi ja </a:t>
            </a:r>
            <a:r>
              <a:rPr lang="fi-FI" sz="2600" u="sng" dirty="0">
                <a:hlinkClick r:id="rId2"/>
              </a:rPr>
              <a:t>ilmailu.org</a:t>
            </a:r>
            <a:r>
              <a:rPr lang="fi-FI" sz="2600" dirty="0"/>
              <a:t> ylläpito sekä harrastajien neuvonta mm. rakentamiseen ja määräyksiin liittyvissä kysymyksissä.</a:t>
            </a:r>
          </a:p>
          <a:p>
            <a:pPr marL="0" indent="0">
              <a:buNone/>
            </a:pPr>
            <a:endParaRPr lang="fi-FI" sz="2600" dirty="0"/>
          </a:p>
          <a:p>
            <a:r>
              <a:rPr lang="fi-FI" sz="2600" b="1" dirty="0"/>
              <a:t> Edunvalvonta ja turvallisuus:</a:t>
            </a:r>
            <a:r>
              <a:rPr lang="fi-FI" sz="2600" dirty="0"/>
              <a:t> </a:t>
            </a:r>
            <a:br>
              <a:rPr lang="fi-FI" sz="2600" dirty="0"/>
            </a:br>
            <a:r>
              <a:rPr lang="fi-FI" sz="2600" dirty="0"/>
              <a:t>yhteistyö Traficomin ja </a:t>
            </a:r>
            <a:r>
              <a:rPr lang="fi-FI" sz="2600" dirty="0" err="1"/>
              <a:t>Fintrafficin</a:t>
            </a:r>
            <a:r>
              <a:rPr lang="fi-FI" sz="2600" dirty="0"/>
              <a:t> kanssa sekä osallistuminen määräysvalmisteluun, turvallisuustyöhön ja kansainväliseen yhteistyöhön.</a:t>
            </a:r>
          </a:p>
          <a:p>
            <a:pPr marL="0" indent="0">
              <a:buNone/>
            </a:pPr>
            <a:br>
              <a:rPr lang="fi-FI" dirty="0"/>
            </a:br>
            <a:endParaRPr lang="fi-FI" dirty="0"/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fontAlgn="base">
              <a:buNone/>
            </a:pPr>
            <a:endParaRPr lang="fi-FI" b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106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D2CF4-BAE2-64D7-28BF-422FE08DA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9DBD64-B315-FF32-DB39-76E35A6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 – toimintasuunnitelma 2027</a:t>
            </a:r>
          </a:p>
        </p:txBody>
      </p:sp>
      <p:sp>
        <p:nvSpPr>
          <p:cNvPr id="11" name="Avainviesti"/>
          <p:cNvSpPr txBox="1"/>
          <p:nvPr/>
        </p:nvSpPr>
        <p:spPr>
          <a:xfrm>
            <a:off x="2026920" y="1280160"/>
            <a:ext cx="813816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fi-FI" sz="1400" i="1" dirty="0">
                <a:solidFill>
                  <a:srgbClr val="1F2A36"/>
                </a:solidFill>
              </a:rPr>
              <a:t>Liiton toiseksi suurin lajiryhmä – harrastus kasvussa, painopisteinä kilpailut, jäsenpalvelut ja edunvalvonta</a:t>
            </a:r>
          </a:p>
        </p:txBody>
      </p:sp>
      <p:sp>
        <p:nvSpPr>
          <p:cNvPr id="12" name="Kortti 1"/>
          <p:cNvSpPr/>
          <p:nvPr/>
        </p:nvSpPr>
        <p:spPr>
          <a:xfrm>
            <a:off x="2026920" y="1783080"/>
            <a:ext cx="3954780" cy="1481328"/>
          </a:xfrm>
          <a:prstGeom prst="roundRect">
            <a:avLst>
              <a:gd name="adj" fmla="val 6000"/>
            </a:avLst>
          </a:prstGeom>
          <a:solidFill>
            <a:srgbClr val="EEF7FC"/>
          </a:solidFill>
          <a:ln>
            <a:noFill/>
          </a:ln>
          <a:effectLst>
            <a:outerShdw blurRad="63500" dist="19050" dir="5400000" algn="t" rotWithShape="0">
              <a:srgbClr val="000000">
                <a:alpha val="18000"/>
              </a:srgbClr>
            </a:outerShdw>
          </a:effectLst>
        </p:spPr>
        <p:txBody>
          <a:bodyPr rtlCol="0" anchor="ctr"/>
          <a:lstStyle/>
          <a:p>
            <a:endParaRPr lang="fi-FI"/>
          </a:p>
        </p:txBody>
      </p:sp>
      <p:sp>
        <p:nvSpPr>
          <p:cNvPr id="13" name="Ikonipallo 1"/>
          <p:cNvSpPr/>
          <p:nvPr/>
        </p:nvSpPr>
        <p:spPr>
          <a:xfrm>
            <a:off x="2209800" y="1965960"/>
            <a:ext cx="502920" cy="502920"/>
          </a:xfrm>
          <a:prstGeom prst="ellipse">
            <a:avLst/>
          </a:prstGeom>
          <a:solidFill>
            <a:srgbClr val="003F63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4" name="Ikoni Kilpailutoiminta" descr="Ikoni Kilpailutoimint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672" y="2084832"/>
            <a:ext cx="265176" cy="265176"/>
          </a:xfrm>
          <a:prstGeom prst="rect">
            <a:avLst/>
          </a:prstGeom>
        </p:spPr>
      </p:pic>
      <p:sp>
        <p:nvSpPr>
          <p:cNvPr id="15" name="Otsikko 1"/>
          <p:cNvSpPr txBox="1"/>
          <p:nvPr/>
        </p:nvSpPr>
        <p:spPr>
          <a:xfrm>
            <a:off x="2849880" y="1965960"/>
            <a:ext cx="20802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fi-FI" sz="1400" b="1" dirty="0">
                <a:solidFill>
                  <a:srgbClr val="1F2A36"/>
                </a:solidFill>
              </a:rPr>
              <a:t>Kilpailutoiminta</a:t>
            </a:r>
          </a:p>
        </p:txBody>
      </p:sp>
      <p:sp>
        <p:nvSpPr>
          <p:cNvPr id="16" name="Summa 1"/>
          <p:cNvSpPr txBox="1"/>
          <p:nvPr/>
        </p:nvSpPr>
        <p:spPr>
          <a:xfrm>
            <a:off x="4930140" y="1965960"/>
            <a:ext cx="86868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buNone/>
            </a:pPr>
            <a:r>
              <a:rPr lang="fi-FI" sz="1700" b="1" dirty="0">
                <a:solidFill>
                  <a:srgbClr val="003F63"/>
                </a:solidFill>
              </a:rPr>
              <a:t>9 500 €</a:t>
            </a:r>
          </a:p>
        </p:txBody>
      </p:sp>
      <p:sp>
        <p:nvSpPr>
          <p:cNvPr id="17" name="Sisältö 1"/>
          <p:cNvSpPr txBox="1"/>
          <p:nvPr/>
        </p:nvSpPr>
        <p:spPr>
          <a:xfrm>
            <a:off x="2255520" y="2587752"/>
            <a:ext cx="354330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SM- ja Suomen Cup -kausi, kansainväliset arvokisat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Sama tuki kaikille kisaajille, menestyjille lisätukea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MIT nimeää yhden kilpailuvastaavan</a:t>
            </a:r>
          </a:p>
        </p:txBody>
      </p:sp>
      <p:sp>
        <p:nvSpPr>
          <p:cNvPr id="18" name="Kortti 2"/>
          <p:cNvSpPr/>
          <p:nvPr/>
        </p:nvSpPr>
        <p:spPr>
          <a:xfrm>
            <a:off x="6210300" y="1783080"/>
            <a:ext cx="3954780" cy="1481328"/>
          </a:xfrm>
          <a:prstGeom prst="roundRect">
            <a:avLst>
              <a:gd name="adj" fmla="val 6000"/>
            </a:avLst>
          </a:prstGeom>
          <a:solidFill>
            <a:srgbClr val="EEF7FC"/>
          </a:solidFill>
          <a:ln>
            <a:noFill/>
          </a:ln>
          <a:effectLst>
            <a:outerShdw blurRad="63500" dist="19050" dir="5400000" algn="t" rotWithShape="0">
              <a:srgbClr val="000000">
                <a:alpha val="18000"/>
              </a:srgbClr>
            </a:outerShdw>
          </a:effectLst>
        </p:spPr>
        <p:txBody>
          <a:bodyPr rtlCol="0" anchor="ctr"/>
          <a:lstStyle/>
          <a:p>
            <a:endParaRPr lang="fi-FI"/>
          </a:p>
        </p:txBody>
      </p:sp>
      <p:sp>
        <p:nvSpPr>
          <p:cNvPr id="19" name="Ikonipallo 2"/>
          <p:cNvSpPr/>
          <p:nvPr/>
        </p:nvSpPr>
        <p:spPr>
          <a:xfrm>
            <a:off x="6393180" y="1965960"/>
            <a:ext cx="502920" cy="502920"/>
          </a:xfrm>
          <a:prstGeom prst="ellipse">
            <a:avLst/>
          </a:prstGeom>
          <a:solidFill>
            <a:srgbClr val="006A9E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20" name="Ikoni Jäsenpalvelut ja tapahtumat" descr="Ikoni Jäsenpalvelut ja tapahtum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052" y="2084832"/>
            <a:ext cx="265176" cy="265176"/>
          </a:xfrm>
          <a:prstGeom prst="rect">
            <a:avLst/>
          </a:prstGeom>
        </p:spPr>
      </p:pic>
      <p:sp>
        <p:nvSpPr>
          <p:cNvPr id="21" name="Otsikko 2"/>
          <p:cNvSpPr txBox="1"/>
          <p:nvPr/>
        </p:nvSpPr>
        <p:spPr>
          <a:xfrm>
            <a:off x="7033260" y="1965960"/>
            <a:ext cx="20802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fi-FI" sz="1400" b="1" dirty="0">
                <a:solidFill>
                  <a:srgbClr val="1F2A36"/>
                </a:solidFill>
              </a:rPr>
              <a:t>Jäsenpalvelut ja tapahtumat</a:t>
            </a:r>
          </a:p>
        </p:txBody>
      </p:sp>
      <p:sp>
        <p:nvSpPr>
          <p:cNvPr id="22" name="Summa 2"/>
          <p:cNvSpPr txBox="1"/>
          <p:nvPr/>
        </p:nvSpPr>
        <p:spPr>
          <a:xfrm>
            <a:off x="9113520" y="1965960"/>
            <a:ext cx="86868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buNone/>
            </a:pPr>
            <a:r>
              <a:rPr lang="fi-FI" sz="1700" b="1" dirty="0">
                <a:solidFill>
                  <a:srgbClr val="006A9E"/>
                </a:solidFill>
              </a:rPr>
              <a:t>7 500 €</a:t>
            </a:r>
          </a:p>
        </p:txBody>
      </p:sp>
      <p:sp>
        <p:nvSpPr>
          <p:cNvPr id="23" name="Sisältö 2"/>
          <p:cNvSpPr txBox="1"/>
          <p:nvPr/>
        </p:nvSpPr>
        <p:spPr>
          <a:xfrm>
            <a:off x="6438900" y="2587752"/>
            <a:ext cx="354330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Palveluja kehitetään jäsenhankinnan tueksi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Tapahtumatuki jatkuu</a:t>
            </a:r>
          </a:p>
        </p:txBody>
      </p:sp>
      <p:sp>
        <p:nvSpPr>
          <p:cNvPr id="24" name="Kortti 3"/>
          <p:cNvSpPr/>
          <p:nvPr/>
        </p:nvSpPr>
        <p:spPr>
          <a:xfrm>
            <a:off x="2026920" y="3493008"/>
            <a:ext cx="3954780" cy="1481328"/>
          </a:xfrm>
          <a:prstGeom prst="roundRect">
            <a:avLst>
              <a:gd name="adj" fmla="val 6000"/>
            </a:avLst>
          </a:prstGeom>
          <a:solidFill>
            <a:srgbClr val="EEF7FC"/>
          </a:solidFill>
          <a:ln>
            <a:noFill/>
          </a:ln>
          <a:effectLst>
            <a:outerShdw blurRad="63500" dist="19050" dir="5400000" algn="t" rotWithShape="0">
              <a:srgbClr val="000000">
                <a:alpha val="18000"/>
              </a:srgbClr>
            </a:outerShdw>
          </a:effectLst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Ikonipallo 3"/>
          <p:cNvSpPr/>
          <p:nvPr/>
        </p:nvSpPr>
        <p:spPr>
          <a:xfrm>
            <a:off x="2209800" y="3675888"/>
            <a:ext cx="502920" cy="502920"/>
          </a:xfrm>
          <a:prstGeom prst="ellipse">
            <a:avLst/>
          </a:prstGeom>
          <a:solidFill>
            <a:srgbClr val="009FE3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26" name="Ikoni Edunvalvonta" descr="Ikoni Edunvalvont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672" y="3794760"/>
            <a:ext cx="265176" cy="265176"/>
          </a:xfrm>
          <a:prstGeom prst="rect">
            <a:avLst/>
          </a:prstGeom>
        </p:spPr>
      </p:pic>
      <p:sp>
        <p:nvSpPr>
          <p:cNvPr id="27" name="Otsikko 3"/>
          <p:cNvSpPr txBox="1"/>
          <p:nvPr/>
        </p:nvSpPr>
        <p:spPr>
          <a:xfrm>
            <a:off x="2849880" y="3675888"/>
            <a:ext cx="20802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fi-FI" sz="1400" b="1" dirty="0">
                <a:solidFill>
                  <a:srgbClr val="1F2A36"/>
                </a:solidFill>
              </a:rPr>
              <a:t>Edunvalvonta</a:t>
            </a:r>
          </a:p>
        </p:txBody>
      </p:sp>
      <p:sp>
        <p:nvSpPr>
          <p:cNvPr id="28" name="Summa 3"/>
          <p:cNvSpPr txBox="1"/>
          <p:nvPr/>
        </p:nvSpPr>
        <p:spPr>
          <a:xfrm>
            <a:off x="4930140" y="3675888"/>
            <a:ext cx="86868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buNone/>
            </a:pPr>
            <a:r>
              <a:rPr lang="fi-FI" sz="1700" b="1" dirty="0">
                <a:solidFill>
                  <a:srgbClr val="009FE3"/>
                </a:solidFill>
              </a:rPr>
              <a:t>4 000 €</a:t>
            </a:r>
          </a:p>
        </p:txBody>
      </p:sp>
      <p:sp>
        <p:nvSpPr>
          <p:cNvPr id="29" name="Sisältö 3"/>
          <p:cNvSpPr txBox="1"/>
          <p:nvPr/>
        </p:nvSpPr>
        <p:spPr>
          <a:xfrm>
            <a:off x="2255520" y="4297680"/>
            <a:ext cx="354330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SIL16-lupajärjestelmä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Sallivat UAS-ilmatilavyöhykkeet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Viranomaisyhteistyö liiton edunvalvojan kanssa</a:t>
            </a:r>
          </a:p>
        </p:txBody>
      </p:sp>
      <p:sp>
        <p:nvSpPr>
          <p:cNvPr id="30" name="Kortti 4"/>
          <p:cNvSpPr/>
          <p:nvPr/>
        </p:nvSpPr>
        <p:spPr>
          <a:xfrm>
            <a:off x="6210300" y="3493008"/>
            <a:ext cx="3954780" cy="1481328"/>
          </a:xfrm>
          <a:prstGeom prst="roundRect">
            <a:avLst>
              <a:gd name="adj" fmla="val 6000"/>
            </a:avLst>
          </a:prstGeom>
          <a:solidFill>
            <a:srgbClr val="EEF7FC"/>
          </a:solidFill>
          <a:ln>
            <a:noFill/>
          </a:ln>
          <a:effectLst>
            <a:outerShdw blurRad="63500" dist="19050" dir="5400000" algn="t" rotWithShape="0">
              <a:srgbClr val="000000">
                <a:alpha val="18000"/>
              </a:srgbClr>
            </a:outerShdw>
          </a:effectLst>
        </p:spPr>
        <p:txBody>
          <a:bodyPr rtlCol="0" anchor="ctr"/>
          <a:lstStyle/>
          <a:p>
            <a:endParaRPr lang="fi-FI"/>
          </a:p>
        </p:txBody>
      </p:sp>
      <p:sp>
        <p:nvSpPr>
          <p:cNvPr id="31" name="Ikonipallo 4"/>
          <p:cNvSpPr/>
          <p:nvPr/>
        </p:nvSpPr>
        <p:spPr>
          <a:xfrm>
            <a:off x="6393180" y="3675888"/>
            <a:ext cx="502920" cy="502920"/>
          </a:xfrm>
          <a:prstGeom prst="ellipse">
            <a:avLst/>
          </a:prstGeom>
          <a:solidFill>
            <a:srgbClr val="4DB6E2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32" name="Ikoni Viestintä ja hallinto" descr="Ikoni Viestintä ja hallint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052" y="3794760"/>
            <a:ext cx="265176" cy="265176"/>
          </a:xfrm>
          <a:prstGeom prst="rect">
            <a:avLst/>
          </a:prstGeom>
        </p:spPr>
      </p:pic>
      <p:sp>
        <p:nvSpPr>
          <p:cNvPr id="33" name="Otsikko 4"/>
          <p:cNvSpPr txBox="1"/>
          <p:nvPr/>
        </p:nvSpPr>
        <p:spPr>
          <a:xfrm>
            <a:off x="7033260" y="3675888"/>
            <a:ext cx="20802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fi-FI" sz="1400" b="1" dirty="0">
                <a:solidFill>
                  <a:srgbClr val="1F2A36"/>
                </a:solidFill>
              </a:rPr>
              <a:t>Viestintä ja hallinto</a:t>
            </a:r>
          </a:p>
        </p:txBody>
      </p:sp>
      <p:sp>
        <p:nvSpPr>
          <p:cNvPr id="34" name="Summa 4"/>
          <p:cNvSpPr txBox="1"/>
          <p:nvPr/>
        </p:nvSpPr>
        <p:spPr>
          <a:xfrm>
            <a:off x="9113520" y="3675888"/>
            <a:ext cx="86868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buNone/>
            </a:pPr>
            <a:r>
              <a:rPr lang="fi-FI" sz="1700" b="1" dirty="0">
                <a:solidFill>
                  <a:srgbClr val="2A8FBF"/>
                </a:solidFill>
              </a:rPr>
              <a:t>2 820 €</a:t>
            </a:r>
          </a:p>
        </p:txBody>
      </p:sp>
      <p:sp>
        <p:nvSpPr>
          <p:cNvPr id="35" name="Sisältö 4"/>
          <p:cNvSpPr txBox="1"/>
          <p:nvPr/>
        </p:nvSpPr>
        <p:spPr>
          <a:xfrm>
            <a:off x="6438900" y="4297680"/>
            <a:ext cx="354330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Lajin näkyvyys liiton viestinnässä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Edustus CIAM- ja EMFU-kokouksissa</a:t>
            </a:r>
          </a:p>
          <a:p>
            <a:pPr marL="171450" indent="-171450">
              <a:spcBef>
                <a:spcPts val="200"/>
              </a:spcBef>
              <a:buClr>
                <a:srgbClr val="009FE3"/>
              </a:buClr>
              <a:buFont typeface="Arial"/>
              <a:buChar char="•"/>
            </a:pPr>
            <a:r>
              <a:rPr lang="fi-FI" sz="1200" dirty="0">
                <a:solidFill>
                  <a:srgbClr val="1F2A36"/>
                </a:solidFill>
              </a:rPr>
              <a:t>Kevyt toimikunta, etäkokoukset</a:t>
            </a:r>
          </a:p>
        </p:txBody>
      </p:sp>
      <p:sp>
        <p:nvSpPr>
          <p:cNvPr id="36" name="Budjettiotsikko"/>
          <p:cNvSpPr txBox="1"/>
          <p:nvPr/>
        </p:nvSpPr>
        <p:spPr>
          <a:xfrm>
            <a:off x="2026920" y="5138928"/>
            <a:ext cx="3657600" cy="21945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fi-FI" sz="1100" b="1" dirty="0">
                <a:solidFill>
                  <a:srgbClr val="5A6672"/>
                </a:solidFill>
              </a:rPr>
              <a:t>Budjetin jakautuminen</a:t>
            </a:r>
          </a:p>
        </p:txBody>
      </p:sp>
      <p:sp>
        <p:nvSpPr>
          <p:cNvPr id="37" name="Budjettipalkki 1"/>
          <p:cNvSpPr/>
          <p:nvPr/>
        </p:nvSpPr>
        <p:spPr>
          <a:xfrm>
            <a:off x="2026920" y="5376672"/>
            <a:ext cx="3245698" cy="329184"/>
          </a:xfrm>
          <a:prstGeom prst="rect">
            <a:avLst/>
          </a:prstGeom>
          <a:solidFill>
            <a:srgbClr val="003F63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8" name="Palkkiteksti 1"/>
          <p:cNvSpPr txBox="1"/>
          <p:nvPr/>
        </p:nvSpPr>
        <p:spPr>
          <a:xfrm>
            <a:off x="2026920" y="5376672"/>
            <a:ext cx="3245698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fi-FI" sz="1100" b="1" dirty="0">
                <a:solidFill>
                  <a:srgbClr val="FFFFFF"/>
                </a:solidFill>
              </a:rPr>
              <a:t>40 %</a:t>
            </a:r>
          </a:p>
        </p:txBody>
      </p:sp>
      <p:sp>
        <p:nvSpPr>
          <p:cNvPr id="39" name="Budjettipalkki 2"/>
          <p:cNvSpPr/>
          <p:nvPr/>
        </p:nvSpPr>
        <p:spPr>
          <a:xfrm>
            <a:off x="5272619" y="5376672"/>
            <a:ext cx="2562393" cy="329184"/>
          </a:xfrm>
          <a:prstGeom prst="rect">
            <a:avLst/>
          </a:prstGeom>
          <a:solidFill>
            <a:srgbClr val="006A9E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0" name="Palkkiteksti 2"/>
          <p:cNvSpPr txBox="1"/>
          <p:nvPr/>
        </p:nvSpPr>
        <p:spPr>
          <a:xfrm>
            <a:off x="5272619" y="5376672"/>
            <a:ext cx="2562393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fi-FI" sz="1100" b="1" dirty="0">
                <a:solidFill>
                  <a:srgbClr val="FFFFFF"/>
                </a:solidFill>
              </a:rPr>
              <a:t>31 %</a:t>
            </a:r>
          </a:p>
        </p:txBody>
      </p:sp>
      <p:sp>
        <p:nvSpPr>
          <p:cNvPr id="41" name="Budjettipalkki 3"/>
          <p:cNvSpPr/>
          <p:nvPr/>
        </p:nvSpPr>
        <p:spPr>
          <a:xfrm>
            <a:off x="7835011" y="5376672"/>
            <a:ext cx="1366610" cy="329184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2" name="Palkkiteksti 3"/>
          <p:cNvSpPr txBox="1"/>
          <p:nvPr/>
        </p:nvSpPr>
        <p:spPr>
          <a:xfrm>
            <a:off x="7835011" y="5376672"/>
            <a:ext cx="1366610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fi-FI" sz="1100" b="1" dirty="0">
                <a:solidFill>
                  <a:srgbClr val="FFFFFF"/>
                </a:solidFill>
              </a:rPr>
              <a:t>17 %</a:t>
            </a:r>
          </a:p>
        </p:txBody>
      </p:sp>
      <p:sp>
        <p:nvSpPr>
          <p:cNvPr id="43" name="Budjettipalkki 4"/>
          <p:cNvSpPr/>
          <p:nvPr/>
        </p:nvSpPr>
        <p:spPr>
          <a:xfrm>
            <a:off x="9201620" y="5376672"/>
            <a:ext cx="963460" cy="329184"/>
          </a:xfrm>
          <a:prstGeom prst="rect">
            <a:avLst/>
          </a:prstGeom>
          <a:solidFill>
            <a:srgbClr val="4DB6E2"/>
          </a:solidFill>
          <a:ln>
            <a:noFill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4" name="Palkkiteksti 4"/>
          <p:cNvSpPr txBox="1"/>
          <p:nvPr/>
        </p:nvSpPr>
        <p:spPr>
          <a:xfrm>
            <a:off x="9201620" y="5376672"/>
            <a:ext cx="963460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fi-FI" sz="1100" b="1" dirty="0">
                <a:solidFill>
                  <a:srgbClr val="003F63"/>
                </a:solidFill>
              </a:rPr>
              <a:t>12 %</a:t>
            </a:r>
          </a:p>
        </p:txBody>
      </p:sp>
      <p:sp>
        <p:nvSpPr>
          <p:cNvPr id="45" name="Alarivi"/>
          <p:cNvSpPr txBox="1"/>
          <p:nvPr/>
        </p:nvSpPr>
        <p:spPr>
          <a:xfrm>
            <a:off x="2026920" y="5870448"/>
            <a:ext cx="8138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fi-FI" sz="1100" i="1" dirty="0">
                <a:solidFill>
                  <a:srgbClr val="5A6672"/>
                </a:solidFill>
              </a:rPr>
              <a:t>Sähköinen ja ympäristöystävällinen laji · sitoutunut antidopingtyöhön ja yhdenvertaisuuteen</a:t>
            </a:r>
          </a:p>
        </p:txBody>
      </p:sp>
      <p:sp>
        <p:nvSpPr>
          <p:cNvPr id="46" name="Yhteensä"/>
          <p:cNvSpPr txBox="1"/>
          <p:nvPr/>
        </p:nvSpPr>
        <p:spPr>
          <a:xfrm>
            <a:off x="6507480" y="508406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buNone/>
            </a:pPr>
            <a:r>
              <a:rPr lang="fi-FI" sz="1300" b="1" dirty="0">
                <a:solidFill>
                  <a:srgbClr val="009FE3"/>
                </a:solidFill>
              </a:rPr>
              <a:t>Yhteensä 23 820 €</a:t>
            </a:r>
          </a:p>
        </p:txBody>
      </p:sp>
    </p:spTree>
    <p:extLst>
      <p:ext uri="{BB962C8B-B14F-4D97-AF65-F5344CB8AC3E}">
        <p14:creationId xmlns:p14="http://schemas.microsoft.com/office/powerpoint/2010/main" val="3064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699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l2020" id="{2C38C4AF-5EBC-47FC-BD21-7E4A145CF3C7}" vid="{BC1C67CE-F5DC-48B4-A22D-DC0AD90EA45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71280C7DE05B4DAF7AB6A4A0CA4C9C" ma:contentTypeVersion="2" ma:contentTypeDescription="Create a new document." ma:contentTypeScope="" ma:versionID="03f941c90d5beb89db3690f76567fae8">
  <xsd:schema xmlns:xsd="http://www.w3.org/2001/XMLSchema" xmlns:xs="http://www.w3.org/2001/XMLSchema" xmlns:p="http://schemas.microsoft.com/office/2006/metadata/properties" xmlns:ns2="27202520-6f0a-47ab-af2b-683dc16d471c" targetNamespace="http://schemas.microsoft.com/office/2006/metadata/properties" ma:root="true" ma:fieldsID="62ccb276d3c670fe755832c6f76da54a" ns2:_="">
    <xsd:import namespace="27202520-6f0a-47ab-af2b-683dc16d47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02520-6f0a-47ab-af2b-683dc16d47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5D3AADA-39EA-49A7-9884-082081F74B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202520-6f0a-47ab-af2b-683dc16d47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FEFEFD-2A28-43C5-8B19-0A7C41D37A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CF5BEA-1AB5-4373-AB8F-2FAC904DA83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sil2020</Template>
  <TotalTime>6191</TotalTime>
  <Words>657</Words>
  <Application>Microsoft Office PowerPoint</Application>
  <PresentationFormat>Laajakuva</PresentationFormat>
  <Paragraphs>76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5" baseType="lpstr">
      <vt:lpstr>Arial</vt:lpstr>
      <vt:lpstr>Calibri</vt:lpstr>
      <vt:lpstr>Nexa Bold</vt:lpstr>
      <vt:lpstr>Segoe UI</vt:lpstr>
      <vt:lpstr>Times New Roman</vt:lpstr>
      <vt:lpstr>Wingdings</vt:lpstr>
      <vt:lpstr>Office-teema</vt:lpstr>
      <vt:lpstr>Avainhenkilöpäivät 2026  Skyline Airport Hotel, Vantaa 3.-4.10.2026  </vt:lpstr>
      <vt:lpstr>Toimikunta (PT) – Toiminta 2027</vt:lpstr>
      <vt:lpstr>Toimikunta (LT) – Toiminta 2027</vt:lpstr>
      <vt:lpstr>Toimikunta (LiT) – Toiminta 2027</vt:lpstr>
      <vt:lpstr>Toimikunta (MT) – Toiminta 2027</vt:lpstr>
      <vt:lpstr>Toimikunta (EUT– Toiminta 2027</vt:lpstr>
      <vt:lpstr>MIT – toimintasuunnitelma 2027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Avainhenkilöpäivät 2020</dc:title>
  <dc:creator>Timo Hyvönen</dc:creator>
  <cp:lastModifiedBy>Petri Kantola</cp:lastModifiedBy>
  <cp:revision>24</cp:revision>
  <cp:lastPrinted>2020-10-02T21:12:40Z</cp:lastPrinted>
  <dcterms:created xsi:type="dcterms:W3CDTF">2020-10-02T19:00:15Z</dcterms:created>
  <dcterms:modified xsi:type="dcterms:W3CDTF">2026-10-06T11:10:10Z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0x0101007B71280C7DE05B4DAF7AB6A4A0CA4C9C</vt:lpwstr>
  </property>
</Properties>
</file>