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180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C824E5-9305-439C-BB40-96462F2A25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4B524D6-62F2-4C9B-9E02-E4AC57F30D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63ADAD5-E497-4117-B0B0-96321B783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470B7-615D-4389-B2D0-0CA05400EBA2}" type="datetimeFigureOut">
              <a:rPr lang="fi-FI" smtClean="0"/>
              <a:t>21.2.2020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353DBB6-2166-43C4-B528-5851D60E9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59D1521-ECD5-415D-BFC3-7A5F64DEF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2BF5C-A59A-4979-B1A1-4D8A6CEAA1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8718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5FAA079-BD46-41BE-B04B-BE8E2EEA0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EC14615-1E74-4674-9D7E-3997AF188E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ED0E334-19AE-4F4F-9430-60B9565A2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470B7-615D-4389-B2D0-0CA05400EBA2}" type="datetimeFigureOut">
              <a:rPr lang="fi-FI" smtClean="0"/>
              <a:t>21.2.2020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8D4EEA1-CE0C-4CA0-9721-18FCD97DC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8F465C4-7D86-4DEB-8EC4-2596BE2A4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2BF5C-A59A-4979-B1A1-4D8A6CEAA1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4385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470A0CDA-D360-4305-9D53-1F2BE63D9E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01F695C-5061-49C5-A91F-0C2700923C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A7A0953-2EE4-489E-9DEE-AAAD80E9D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470B7-615D-4389-B2D0-0CA05400EBA2}" type="datetimeFigureOut">
              <a:rPr lang="fi-FI" smtClean="0"/>
              <a:t>21.2.2020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F0DD73F-9DC1-4E0A-9491-34DD4D5D6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54CA2CA-5D8D-4C41-8E02-646E0C037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2BF5C-A59A-4979-B1A1-4D8A6CEAA1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8336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D8AD9E-A6D1-454A-AB4E-EF5175A32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2E39B9F-AA5E-4BCE-9851-1A1206F00E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CC26F4A-9F42-40D8-8EED-BC1E58DF9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470B7-615D-4389-B2D0-0CA05400EBA2}" type="datetimeFigureOut">
              <a:rPr lang="fi-FI" smtClean="0"/>
              <a:t>21.2.2020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F4C07CA-381D-4359-BD73-7CDFF2CD7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7D9A565-A973-4B1B-B037-5B7843ACF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2BF5C-A59A-4979-B1A1-4D8A6CEAA1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2702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54AE972-82F0-4138-A840-BC15F1741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5074B42-2EEA-45F7-9E3D-4617072658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7EBE121-8828-4F4C-B5F9-7A0F8A68C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470B7-615D-4389-B2D0-0CA05400EBA2}" type="datetimeFigureOut">
              <a:rPr lang="fi-FI" smtClean="0"/>
              <a:t>21.2.2020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5F63A27-1629-438F-A86F-8F95B5D2B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42E5FAA-B974-4AC6-AF59-DF4DEB14D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2BF5C-A59A-4979-B1A1-4D8A6CEAA1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5251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DCDE91-70DE-45F3-BC56-9BE2997BF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6B219AD-132B-4996-9332-FB9FAC2F68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D944163-45EF-4407-A4F3-8E6D291354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86A529C-1552-43D8-9B96-C24FD81E1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470B7-615D-4389-B2D0-0CA05400EBA2}" type="datetimeFigureOut">
              <a:rPr lang="fi-FI" smtClean="0"/>
              <a:t>21.2.2020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EBC7B8B-6578-4883-BB85-3861FB488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BAEE4D8-82BF-400D-ACB1-173559F0C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2BF5C-A59A-4979-B1A1-4D8A6CEAA1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1187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CC12E48-0B31-4960-A5D6-7B2F1A8F7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71722CC-D89E-4F59-8094-7F80BFFD42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2779A2C-69E1-4614-90D3-715F11C2A5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6B77E69-ED36-4E7A-BAF8-A42DB70852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253AB23-64C7-49B8-A1BD-19F38D52E1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0463E561-ADEC-4162-A045-DC87E4DC4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470B7-615D-4389-B2D0-0CA05400EBA2}" type="datetimeFigureOut">
              <a:rPr lang="fi-FI" smtClean="0"/>
              <a:t>21.2.2020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8CF7BBA8-7A66-4BC1-9214-1A194A8A1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67D80FD0-DA2F-4446-BAA6-B232FC205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2BF5C-A59A-4979-B1A1-4D8A6CEAA1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138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84B9AFA-7205-4D28-8B57-6DD6A0E99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1F96311-12FC-4069-BCD9-77DAF516A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470B7-615D-4389-B2D0-0CA05400EBA2}" type="datetimeFigureOut">
              <a:rPr lang="fi-FI" smtClean="0"/>
              <a:t>21.2.2020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92F588D-AF44-4102-9687-AF18C8316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BBB5BE1-47F9-4A4C-A42D-1E4689909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2BF5C-A59A-4979-B1A1-4D8A6CEAA1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541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1CB43B92-49A4-4B73-8F59-563DD73AD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470B7-615D-4389-B2D0-0CA05400EBA2}" type="datetimeFigureOut">
              <a:rPr lang="fi-FI" smtClean="0"/>
              <a:t>21.2.2020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53C782B8-5961-4444-A6AC-E2325CA3C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5EC2285-B930-48D5-9534-AE9EDE36D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2BF5C-A59A-4979-B1A1-4D8A6CEAA1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0034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CAF4711-965B-4459-B869-84B05276C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C7223D5-869E-4370-BA37-6A130148CA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DFFF664-42ED-41BC-B3EA-69F131583B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31078C2-87EA-49AB-8506-DA2F9C133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470B7-615D-4389-B2D0-0CA05400EBA2}" type="datetimeFigureOut">
              <a:rPr lang="fi-FI" smtClean="0"/>
              <a:t>21.2.2020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6AEAA82-16F4-41C2-A76A-7CBDC8100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271F450-6AD8-48F3-9BF7-3A0CCCBEB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2BF5C-A59A-4979-B1A1-4D8A6CEAA1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9306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C7201C3-0169-4EEF-9B5B-E8ED96902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AB9B01C5-DAD8-4F98-A9F7-D0349551E2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B85D633-923C-45C5-8F3D-23D9080DAA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01A7508-BC2D-4512-9FEF-42F295805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470B7-615D-4389-B2D0-0CA05400EBA2}" type="datetimeFigureOut">
              <a:rPr lang="fi-FI" smtClean="0"/>
              <a:t>21.2.2020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546D2A7-3E51-4F0B-B657-8F67EBA1F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B36BBC7-0BA7-4823-BC41-495E35C00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2BF5C-A59A-4979-B1A1-4D8A6CEAA1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8990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5E14ED69-3B6D-487F-951C-5364A6D53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B4CF07E-DE57-408F-87C9-931C11205C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B9F6C72-5FDB-4686-8B9B-CD98B64C35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470B7-615D-4389-B2D0-0CA05400EBA2}" type="datetimeFigureOut">
              <a:rPr lang="fi-FI" smtClean="0"/>
              <a:t>21.2.2020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B34BAB0-95D2-4DD3-9D67-F72E7847F6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A98F0CC-FBDA-4705-9863-C418AAD74A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2BF5C-A59A-4979-B1A1-4D8A6CEAA1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770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lmailuliitto.fi/turvallisuus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uokaaviosymboli: Vaihtoehtoinen käsittely 3">
            <a:extLst>
              <a:ext uri="{FF2B5EF4-FFF2-40B4-BE49-F238E27FC236}">
                <a16:creationId xmlns:a16="http://schemas.microsoft.com/office/drawing/2014/main" id="{81A84E17-64BC-422F-80FB-A8202D55521E}"/>
              </a:ext>
            </a:extLst>
          </p:cNvPr>
          <p:cNvSpPr/>
          <p:nvPr/>
        </p:nvSpPr>
        <p:spPr>
          <a:xfrm>
            <a:off x="2926896" y="1624691"/>
            <a:ext cx="1363436" cy="96338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SIL-hallitus</a:t>
            </a:r>
          </a:p>
        </p:txBody>
      </p:sp>
      <p:sp>
        <p:nvSpPr>
          <p:cNvPr id="5" name="Vuokaaviosymboli: Vaihtoehtoinen käsittely 4">
            <a:extLst>
              <a:ext uri="{FF2B5EF4-FFF2-40B4-BE49-F238E27FC236}">
                <a16:creationId xmlns:a16="http://schemas.microsoft.com/office/drawing/2014/main" id="{6D588997-1D29-42CA-A174-BDD12BAC0383}"/>
              </a:ext>
            </a:extLst>
          </p:cNvPr>
          <p:cNvSpPr/>
          <p:nvPr/>
        </p:nvSpPr>
        <p:spPr>
          <a:xfrm>
            <a:off x="8167007" y="1660072"/>
            <a:ext cx="1363436" cy="96338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SIL-</a:t>
            </a:r>
            <a:r>
              <a:rPr lang="fi-FI" dirty="0" err="1"/>
              <a:t>turvallisuustoimikunta</a:t>
            </a:r>
            <a:endParaRPr lang="fi-FI" dirty="0"/>
          </a:p>
        </p:txBody>
      </p:sp>
      <p:sp>
        <p:nvSpPr>
          <p:cNvPr id="6" name="Vuokaaviosymboli: Vaihtoehtoinen käsittely 5">
            <a:extLst>
              <a:ext uri="{FF2B5EF4-FFF2-40B4-BE49-F238E27FC236}">
                <a16:creationId xmlns:a16="http://schemas.microsoft.com/office/drawing/2014/main" id="{B9821259-2FF3-47CD-B5CD-818626924CF0}"/>
              </a:ext>
            </a:extLst>
          </p:cNvPr>
          <p:cNvSpPr/>
          <p:nvPr/>
        </p:nvSpPr>
        <p:spPr>
          <a:xfrm>
            <a:off x="5544911" y="3770539"/>
            <a:ext cx="1363436" cy="96338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SIL-jäsen-yhdistys</a:t>
            </a:r>
          </a:p>
        </p:txBody>
      </p:sp>
      <p:sp>
        <p:nvSpPr>
          <p:cNvPr id="7" name="Vuokaaviosymboli: Vaihtoehtoinen käsittely 6">
            <a:extLst>
              <a:ext uri="{FF2B5EF4-FFF2-40B4-BE49-F238E27FC236}">
                <a16:creationId xmlns:a16="http://schemas.microsoft.com/office/drawing/2014/main" id="{1743FBEF-B866-4CFF-AF69-7505606EC6FB}"/>
              </a:ext>
            </a:extLst>
          </p:cNvPr>
          <p:cNvSpPr/>
          <p:nvPr/>
        </p:nvSpPr>
        <p:spPr>
          <a:xfrm>
            <a:off x="8167007" y="3770539"/>
            <a:ext cx="1363436" cy="96338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Turvallisuus-vastaava</a:t>
            </a:r>
          </a:p>
        </p:txBody>
      </p:sp>
      <p:sp>
        <p:nvSpPr>
          <p:cNvPr id="8" name="Vuokaaviosymboli: Vaihtoehtoinen käsittely 7">
            <a:extLst>
              <a:ext uri="{FF2B5EF4-FFF2-40B4-BE49-F238E27FC236}">
                <a16:creationId xmlns:a16="http://schemas.microsoft.com/office/drawing/2014/main" id="{7488C820-7A4B-4856-ADA9-72903F120B8E}"/>
              </a:ext>
            </a:extLst>
          </p:cNvPr>
          <p:cNvSpPr/>
          <p:nvPr/>
        </p:nvSpPr>
        <p:spPr>
          <a:xfrm>
            <a:off x="8167007" y="5265965"/>
            <a:ext cx="1363436" cy="96338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(</a:t>
            </a:r>
            <a:r>
              <a:rPr lang="fi-FI" sz="1600" dirty="0"/>
              <a:t>Turvallisuus-ryhmä)</a:t>
            </a:r>
          </a:p>
        </p:txBody>
      </p:sp>
      <p:sp>
        <p:nvSpPr>
          <p:cNvPr id="9" name="Vuokaaviosymboli: Vaihtoehtoinen käsittely 8">
            <a:extLst>
              <a:ext uri="{FF2B5EF4-FFF2-40B4-BE49-F238E27FC236}">
                <a16:creationId xmlns:a16="http://schemas.microsoft.com/office/drawing/2014/main" id="{B59AB882-206A-4DA3-BF41-D7B6B0811121}"/>
              </a:ext>
            </a:extLst>
          </p:cNvPr>
          <p:cNvSpPr/>
          <p:nvPr/>
        </p:nvSpPr>
        <p:spPr>
          <a:xfrm>
            <a:off x="5500007" y="5720443"/>
            <a:ext cx="1363436" cy="96338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Jäsen</a:t>
            </a:r>
          </a:p>
        </p:txBody>
      </p:sp>
      <p:cxnSp>
        <p:nvCxnSpPr>
          <p:cNvPr id="11" name="Suora nuoliyhdysviiva 10">
            <a:extLst>
              <a:ext uri="{FF2B5EF4-FFF2-40B4-BE49-F238E27FC236}">
                <a16:creationId xmlns:a16="http://schemas.microsoft.com/office/drawing/2014/main" id="{065CDB8A-CCB9-46DA-A0C1-ED2AE4FB5EF8}"/>
              </a:ext>
            </a:extLst>
          </p:cNvPr>
          <p:cNvCxnSpPr>
            <a:cxnSpLocks/>
          </p:cNvCxnSpPr>
          <p:nvPr/>
        </p:nvCxnSpPr>
        <p:spPr>
          <a:xfrm flipV="1">
            <a:off x="6311672" y="4441371"/>
            <a:ext cx="1651228" cy="113483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Suora nuoliyhdysviiva 12">
            <a:extLst>
              <a:ext uri="{FF2B5EF4-FFF2-40B4-BE49-F238E27FC236}">
                <a16:creationId xmlns:a16="http://schemas.microsoft.com/office/drawing/2014/main" id="{7233938E-E979-44BB-BB07-0F7A9337F1BE}"/>
              </a:ext>
            </a:extLst>
          </p:cNvPr>
          <p:cNvCxnSpPr/>
          <p:nvPr/>
        </p:nvCxnSpPr>
        <p:spPr>
          <a:xfrm>
            <a:off x="8848725" y="4776107"/>
            <a:ext cx="0" cy="46536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Suora nuoliyhdysviiva 14">
            <a:extLst>
              <a:ext uri="{FF2B5EF4-FFF2-40B4-BE49-F238E27FC236}">
                <a16:creationId xmlns:a16="http://schemas.microsoft.com/office/drawing/2014/main" id="{934C95D7-9DEA-4A80-9304-97BF3C88EFE2}"/>
              </a:ext>
            </a:extLst>
          </p:cNvPr>
          <p:cNvCxnSpPr>
            <a:cxnSpLocks/>
          </p:cNvCxnSpPr>
          <p:nvPr/>
        </p:nvCxnSpPr>
        <p:spPr>
          <a:xfrm flipH="1">
            <a:off x="6994071" y="4252232"/>
            <a:ext cx="103958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uora nuoliyhdysviiva 16">
            <a:extLst>
              <a:ext uri="{FF2B5EF4-FFF2-40B4-BE49-F238E27FC236}">
                <a16:creationId xmlns:a16="http://schemas.microsoft.com/office/drawing/2014/main" id="{C7840AA7-FD3F-4703-B73F-697B26DC2EC9}"/>
              </a:ext>
            </a:extLst>
          </p:cNvPr>
          <p:cNvCxnSpPr>
            <a:cxnSpLocks/>
          </p:cNvCxnSpPr>
          <p:nvPr/>
        </p:nvCxnSpPr>
        <p:spPr>
          <a:xfrm flipV="1">
            <a:off x="6311672" y="2196873"/>
            <a:ext cx="1721985" cy="150699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uora nuoliyhdysviiva 18">
            <a:extLst>
              <a:ext uri="{FF2B5EF4-FFF2-40B4-BE49-F238E27FC236}">
                <a16:creationId xmlns:a16="http://schemas.microsoft.com/office/drawing/2014/main" id="{2BF8A0C3-F231-4CDB-BBBA-6E469B615778}"/>
              </a:ext>
            </a:extLst>
          </p:cNvPr>
          <p:cNvCxnSpPr>
            <a:cxnSpLocks/>
          </p:cNvCxnSpPr>
          <p:nvPr/>
        </p:nvCxnSpPr>
        <p:spPr>
          <a:xfrm>
            <a:off x="6181725" y="4882243"/>
            <a:ext cx="0" cy="6939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uora nuoliyhdysviiva 20">
            <a:extLst>
              <a:ext uri="{FF2B5EF4-FFF2-40B4-BE49-F238E27FC236}">
                <a16:creationId xmlns:a16="http://schemas.microsoft.com/office/drawing/2014/main" id="{F499763D-0DBB-48F9-B9DD-75BC16BB3B2B}"/>
              </a:ext>
            </a:extLst>
          </p:cNvPr>
          <p:cNvCxnSpPr>
            <a:cxnSpLocks/>
          </p:cNvCxnSpPr>
          <p:nvPr/>
        </p:nvCxnSpPr>
        <p:spPr>
          <a:xfrm>
            <a:off x="4376057" y="2032907"/>
            <a:ext cx="3611336" cy="0"/>
          </a:xfrm>
          <a:prstGeom prst="straightConnector1">
            <a:avLst/>
          </a:prstGeom>
          <a:ln>
            <a:headEnd type="triangle" w="lg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nuoliyhdysviiva 26">
            <a:extLst>
              <a:ext uri="{FF2B5EF4-FFF2-40B4-BE49-F238E27FC236}">
                <a16:creationId xmlns:a16="http://schemas.microsoft.com/office/drawing/2014/main" id="{9A2D3012-6446-427D-B26F-D9F394CD163B}"/>
              </a:ext>
            </a:extLst>
          </p:cNvPr>
          <p:cNvCxnSpPr/>
          <p:nvPr/>
        </p:nvCxnSpPr>
        <p:spPr>
          <a:xfrm>
            <a:off x="8848725" y="2718707"/>
            <a:ext cx="0" cy="88718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8" name="Otsikko 27">
            <a:extLst>
              <a:ext uri="{FF2B5EF4-FFF2-40B4-BE49-F238E27FC236}">
                <a16:creationId xmlns:a16="http://schemas.microsoft.com/office/drawing/2014/main" id="{96531962-7BE9-402B-A422-46CF4ADA8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 err="1"/>
              <a:t>SIL:n</a:t>
            </a:r>
            <a:r>
              <a:rPr lang="fi-FI" sz="3200" dirty="0"/>
              <a:t> ja jäsenyhdistysten turvallisuusorganisaatio</a:t>
            </a:r>
          </a:p>
        </p:txBody>
      </p:sp>
    </p:spTree>
    <p:extLst>
      <p:ext uri="{BB962C8B-B14F-4D97-AF65-F5344CB8AC3E}">
        <p14:creationId xmlns:p14="http://schemas.microsoft.com/office/powerpoint/2010/main" val="3021524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A72B68EF-5C67-4517-810A-03262A043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Ison kerhon malli</a:t>
            </a:r>
          </a:p>
        </p:txBody>
      </p:sp>
      <p:sp>
        <p:nvSpPr>
          <p:cNvPr id="5" name="Suorakulmio: Pyöristetyt kulmat 4">
            <a:extLst>
              <a:ext uri="{FF2B5EF4-FFF2-40B4-BE49-F238E27FC236}">
                <a16:creationId xmlns:a16="http://schemas.microsoft.com/office/drawing/2014/main" id="{E79DB86C-A8F7-48EB-A4B9-F28FB356FD11}"/>
              </a:ext>
            </a:extLst>
          </p:cNvPr>
          <p:cNvSpPr/>
          <p:nvPr/>
        </p:nvSpPr>
        <p:spPr>
          <a:xfrm>
            <a:off x="5367340" y="5549104"/>
            <a:ext cx="1457320" cy="9302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i-FI" dirty="0"/>
              <a:t>Jäsen</a:t>
            </a:r>
          </a:p>
        </p:txBody>
      </p:sp>
      <p:sp>
        <p:nvSpPr>
          <p:cNvPr id="6" name="Suorakulmio: Pyöristetyt kulmat 5">
            <a:extLst>
              <a:ext uri="{FF2B5EF4-FFF2-40B4-BE49-F238E27FC236}">
                <a16:creationId xmlns:a16="http://schemas.microsoft.com/office/drawing/2014/main" id="{1F50B4C0-6F61-42C7-8F71-074130D54A5E}"/>
              </a:ext>
            </a:extLst>
          </p:cNvPr>
          <p:cNvSpPr/>
          <p:nvPr/>
        </p:nvSpPr>
        <p:spPr>
          <a:xfrm>
            <a:off x="7416436" y="4005762"/>
            <a:ext cx="1453242" cy="8817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i-FI" dirty="0"/>
              <a:t>Turvallisuus-ryhmä</a:t>
            </a:r>
          </a:p>
        </p:txBody>
      </p:sp>
      <p:sp>
        <p:nvSpPr>
          <p:cNvPr id="7" name="Suorakulmio: Pyöristetyt kulmat 6">
            <a:extLst>
              <a:ext uri="{FF2B5EF4-FFF2-40B4-BE49-F238E27FC236}">
                <a16:creationId xmlns:a16="http://schemas.microsoft.com/office/drawing/2014/main" id="{E601FCD4-D186-41B9-8B49-18109AFF9F69}"/>
              </a:ext>
            </a:extLst>
          </p:cNvPr>
          <p:cNvSpPr/>
          <p:nvPr/>
        </p:nvSpPr>
        <p:spPr>
          <a:xfrm>
            <a:off x="2832744" y="4005762"/>
            <a:ext cx="1457321" cy="949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i-FI" dirty="0"/>
              <a:t>Turvallisuus-vastaava</a:t>
            </a:r>
          </a:p>
        </p:txBody>
      </p:sp>
      <p:sp>
        <p:nvSpPr>
          <p:cNvPr id="10" name="Suorakulmio: Pyöristetyt kulmat 9">
            <a:extLst>
              <a:ext uri="{FF2B5EF4-FFF2-40B4-BE49-F238E27FC236}">
                <a16:creationId xmlns:a16="http://schemas.microsoft.com/office/drawing/2014/main" id="{B529859F-969B-4666-8EE7-096F4AA85FAD}"/>
              </a:ext>
            </a:extLst>
          </p:cNvPr>
          <p:cNvSpPr/>
          <p:nvPr/>
        </p:nvSpPr>
        <p:spPr>
          <a:xfrm>
            <a:off x="197303" y="2547257"/>
            <a:ext cx="1281793" cy="8817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i-FI" dirty="0"/>
              <a:t>Johto-kunta</a:t>
            </a: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7DC428A3-70F0-4C8F-AD9E-3CD2883E876E}"/>
              </a:ext>
            </a:extLst>
          </p:cNvPr>
          <p:cNvSpPr txBox="1"/>
          <p:nvPr/>
        </p:nvSpPr>
        <p:spPr>
          <a:xfrm>
            <a:off x="6930936" y="5549104"/>
            <a:ext cx="264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-toimii turvallisesti</a:t>
            </a:r>
          </a:p>
        </p:txBody>
      </p:sp>
      <p:sp>
        <p:nvSpPr>
          <p:cNvPr id="12" name="Tekstiruutu 11">
            <a:extLst>
              <a:ext uri="{FF2B5EF4-FFF2-40B4-BE49-F238E27FC236}">
                <a16:creationId xmlns:a16="http://schemas.microsoft.com/office/drawing/2014/main" id="{791EE4DB-E3C2-42A4-80C4-3D4C2D37C778}"/>
              </a:ext>
            </a:extLst>
          </p:cNvPr>
          <p:cNvSpPr txBox="1"/>
          <p:nvPr/>
        </p:nvSpPr>
        <p:spPr>
          <a:xfrm>
            <a:off x="8884557" y="4017810"/>
            <a:ext cx="14532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-analysoi</a:t>
            </a:r>
          </a:p>
          <a:p>
            <a:r>
              <a:rPr lang="fi-FI" dirty="0"/>
              <a:t>-kehittää</a:t>
            </a:r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B1A3F50F-A089-4480-9B65-CE0C12FBEC15}"/>
              </a:ext>
            </a:extLst>
          </p:cNvPr>
          <p:cNvSpPr txBox="1"/>
          <p:nvPr/>
        </p:nvSpPr>
        <p:spPr>
          <a:xfrm>
            <a:off x="9164320" y="4228299"/>
            <a:ext cx="264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                </a:t>
            </a:r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6AAB3D63-B822-436E-9864-698F2152DCEA}"/>
              </a:ext>
            </a:extLst>
          </p:cNvPr>
          <p:cNvSpPr txBox="1"/>
          <p:nvPr/>
        </p:nvSpPr>
        <p:spPr>
          <a:xfrm>
            <a:off x="4775565" y="3964175"/>
            <a:ext cx="21553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-toteuttaa</a:t>
            </a:r>
          </a:p>
          <a:p>
            <a:r>
              <a:rPr lang="fi-FI" dirty="0"/>
              <a:t>-kerää tietoa</a:t>
            </a:r>
          </a:p>
          <a:p>
            <a:r>
              <a:rPr lang="fi-FI" dirty="0"/>
              <a:t>-on ”luottamusmies”</a:t>
            </a:r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3DED54CE-C81E-4EFA-9E19-8046D8C4AF57}"/>
              </a:ext>
            </a:extLst>
          </p:cNvPr>
          <p:cNvSpPr txBox="1"/>
          <p:nvPr/>
        </p:nvSpPr>
        <p:spPr>
          <a:xfrm>
            <a:off x="2073729" y="2547257"/>
            <a:ext cx="31024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-nimittää </a:t>
            </a:r>
            <a:r>
              <a:rPr lang="fi-FI" dirty="0" err="1"/>
              <a:t>turv.organisaation</a:t>
            </a:r>
            <a:endParaRPr lang="fi-FI" dirty="0"/>
          </a:p>
          <a:p>
            <a:r>
              <a:rPr lang="fi-FI" dirty="0"/>
              <a:t>-vastaa toiminnasta</a:t>
            </a:r>
          </a:p>
          <a:p>
            <a:r>
              <a:rPr lang="fi-FI" dirty="0"/>
              <a:t>-johtaa </a:t>
            </a:r>
          </a:p>
        </p:txBody>
      </p:sp>
    </p:spTree>
    <p:extLst>
      <p:ext uri="{BB962C8B-B14F-4D97-AF65-F5344CB8AC3E}">
        <p14:creationId xmlns:p14="http://schemas.microsoft.com/office/powerpoint/2010/main" val="1652280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0893F72-3653-4401-8251-A24191ADC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24943" y="430440"/>
            <a:ext cx="4942114" cy="973818"/>
          </a:xfrm>
        </p:spPr>
        <p:txBody>
          <a:bodyPr/>
          <a:lstStyle/>
          <a:p>
            <a:r>
              <a:rPr lang="fi-FI" dirty="0"/>
              <a:t>Pienen kerhon malli</a:t>
            </a:r>
          </a:p>
        </p:txBody>
      </p:sp>
      <p:sp>
        <p:nvSpPr>
          <p:cNvPr id="3" name="Suorakulmio: Pyöristetyt kulmat 2">
            <a:extLst>
              <a:ext uri="{FF2B5EF4-FFF2-40B4-BE49-F238E27FC236}">
                <a16:creationId xmlns:a16="http://schemas.microsoft.com/office/drawing/2014/main" id="{8123F670-E935-4D18-8FBC-3237B4DA6E1D}"/>
              </a:ext>
            </a:extLst>
          </p:cNvPr>
          <p:cNvSpPr/>
          <p:nvPr/>
        </p:nvSpPr>
        <p:spPr>
          <a:xfrm>
            <a:off x="6096000" y="5159829"/>
            <a:ext cx="1725386" cy="973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i-FI" dirty="0"/>
              <a:t>Jäsen</a:t>
            </a:r>
          </a:p>
        </p:txBody>
      </p:sp>
      <p:sp>
        <p:nvSpPr>
          <p:cNvPr id="4" name="Suorakulmio: Pyöristetyt kulmat 3">
            <a:extLst>
              <a:ext uri="{FF2B5EF4-FFF2-40B4-BE49-F238E27FC236}">
                <a16:creationId xmlns:a16="http://schemas.microsoft.com/office/drawing/2014/main" id="{52CBB9DE-E1C1-40F0-90BF-A65622577A27}"/>
              </a:ext>
            </a:extLst>
          </p:cNvPr>
          <p:cNvSpPr/>
          <p:nvPr/>
        </p:nvSpPr>
        <p:spPr>
          <a:xfrm>
            <a:off x="6096000" y="2514600"/>
            <a:ext cx="1725386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i-FI" dirty="0"/>
              <a:t>Turvallisuus-</a:t>
            </a:r>
          </a:p>
          <a:p>
            <a:pPr algn="ctr"/>
            <a:r>
              <a:rPr lang="fi-FI" dirty="0"/>
              <a:t>vastaava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1A481FBE-01A7-48A3-955B-F9656FCF94DF}"/>
              </a:ext>
            </a:extLst>
          </p:cNvPr>
          <p:cNvSpPr txBox="1"/>
          <p:nvPr/>
        </p:nvSpPr>
        <p:spPr>
          <a:xfrm>
            <a:off x="7874000" y="4039102"/>
            <a:ext cx="2641600" cy="8484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dirty="0"/>
          </a:p>
        </p:txBody>
      </p:sp>
      <p:sp>
        <p:nvSpPr>
          <p:cNvPr id="6" name="Suorakulmio: Pyöristetyt kulmat 5">
            <a:extLst>
              <a:ext uri="{FF2B5EF4-FFF2-40B4-BE49-F238E27FC236}">
                <a16:creationId xmlns:a16="http://schemas.microsoft.com/office/drawing/2014/main" id="{E05F7AD4-0478-47BC-8A2A-BEEB741ED5FC}"/>
              </a:ext>
            </a:extLst>
          </p:cNvPr>
          <p:cNvSpPr/>
          <p:nvPr/>
        </p:nvSpPr>
        <p:spPr>
          <a:xfrm>
            <a:off x="631371" y="2500994"/>
            <a:ext cx="1725386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i-FI" dirty="0"/>
              <a:t>Johto-</a:t>
            </a:r>
          </a:p>
          <a:p>
            <a:pPr algn="ctr"/>
            <a:r>
              <a:rPr lang="fi-FI" dirty="0"/>
              <a:t>kunta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2E58E547-B4AD-4F6E-BB0E-7500CFE0EBE7}"/>
              </a:ext>
            </a:extLst>
          </p:cNvPr>
          <p:cNvSpPr txBox="1"/>
          <p:nvPr/>
        </p:nvSpPr>
        <p:spPr>
          <a:xfrm>
            <a:off x="8245929" y="2358029"/>
            <a:ext cx="24656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-kerää tietoa</a:t>
            </a:r>
          </a:p>
          <a:p>
            <a:r>
              <a:rPr lang="fi-FI" dirty="0"/>
              <a:t>-on luottamusmies</a:t>
            </a:r>
          </a:p>
          <a:p>
            <a:r>
              <a:rPr lang="fi-FI" dirty="0"/>
              <a:t>-analysoi</a:t>
            </a:r>
          </a:p>
          <a:p>
            <a:r>
              <a:rPr lang="fi-FI" dirty="0"/>
              <a:t>-kehittää toimintatapoja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24D6A051-303E-4BBC-A565-E27CE10608C0}"/>
              </a:ext>
            </a:extLst>
          </p:cNvPr>
          <p:cNvSpPr txBox="1"/>
          <p:nvPr/>
        </p:nvSpPr>
        <p:spPr>
          <a:xfrm>
            <a:off x="2849336" y="2500994"/>
            <a:ext cx="24277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-nimittää </a:t>
            </a:r>
            <a:r>
              <a:rPr lang="fi-FI" dirty="0" err="1"/>
              <a:t>turv.vastaavan</a:t>
            </a:r>
            <a:endParaRPr lang="fi-FI" dirty="0"/>
          </a:p>
          <a:p>
            <a:r>
              <a:rPr lang="fi-FI" dirty="0"/>
              <a:t>-vastaa toiminnasta</a:t>
            </a:r>
          </a:p>
          <a:p>
            <a:r>
              <a:rPr lang="fi-FI" dirty="0"/>
              <a:t>-johtaa yhdistystä</a:t>
            </a: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B4C4C43C-EB5C-4301-AAF5-2AE33497FCD0}"/>
              </a:ext>
            </a:extLst>
          </p:cNvPr>
          <p:cNvSpPr txBox="1"/>
          <p:nvPr/>
        </p:nvSpPr>
        <p:spPr>
          <a:xfrm>
            <a:off x="8245929" y="5159829"/>
            <a:ext cx="19210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-toimii turvallisesti</a:t>
            </a:r>
          </a:p>
          <a:p>
            <a:r>
              <a:rPr lang="fi-FI" dirty="0"/>
              <a:t>-raportoi</a:t>
            </a:r>
          </a:p>
        </p:txBody>
      </p:sp>
    </p:spTree>
    <p:extLst>
      <p:ext uri="{BB962C8B-B14F-4D97-AF65-F5344CB8AC3E}">
        <p14:creationId xmlns:p14="http://schemas.microsoft.com/office/powerpoint/2010/main" val="1515168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AD72D4D1-076F-49D3-9889-EFC4F6D7CA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255C52D5-9731-4B4A-841B-94B4CAE0A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4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Jäsen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EB18A85-1BBF-4F26-96C1-CF483290CC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976031" y="963877"/>
            <a:ext cx="6377769" cy="493024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400"/>
              <a:t>Toimii ohjeiden mukaan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400"/>
              <a:t>Raportoi havainnoista ja poikkeamista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endParaRPr lang="en-US" sz="2400"/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400"/>
              <a:t>Tekee toiminnasta turvallista omilla toimillaan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endParaRPr lang="en-US" sz="2400"/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400"/>
              <a:t>On toiminnan </a:t>
            </a:r>
            <a:r>
              <a:rPr lang="en-US" sz="2400" b="1"/>
              <a:t>avainhenkilö</a:t>
            </a:r>
          </a:p>
        </p:txBody>
      </p:sp>
    </p:spTree>
    <p:extLst>
      <p:ext uri="{BB962C8B-B14F-4D97-AF65-F5344CB8AC3E}">
        <p14:creationId xmlns:p14="http://schemas.microsoft.com/office/powerpoint/2010/main" val="29754989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D72D4D1-076F-49D3-9889-EFC4F6D7CA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255C52D5-9731-4B4A-841B-94B4CAE0A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2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Turvallisuusvastaavan tehtävät: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EB18A85-1BBF-4F26-96C1-CF483290CC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976031" y="963877"/>
            <a:ext cx="6377769" cy="493024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400"/>
              <a:t>vastaa turvallisuussuunnitelman noudattamisesta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400"/>
              <a:t>Raportoi havainnoista ja poikkeamista johtokunnalle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400"/>
              <a:t>Vastaanottaa ja tallettaa jäsenten ilmoitukset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400"/>
              <a:t>Pika-analysoi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400"/>
              <a:t>Päivittää ohjeet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400"/>
              <a:t>Esittää toimenpiteitä riskitilanteessa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400"/>
              <a:t>Välittää tietoa SIL/ TT:lle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400"/>
              <a:t>On jäsenistön </a:t>
            </a:r>
            <a:r>
              <a:rPr lang="en-US" sz="2400" b="1"/>
              <a:t>luottamusmies</a:t>
            </a:r>
          </a:p>
        </p:txBody>
      </p:sp>
    </p:spTree>
    <p:extLst>
      <p:ext uri="{BB962C8B-B14F-4D97-AF65-F5344CB8AC3E}">
        <p14:creationId xmlns:p14="http://schemas.microsoft.com/office/powerpoint/2010/main" val="35896972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E214AA7-F028-4A0D-8698-61AEC754D1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159834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BB56DA2-2010-4692-8A28-2FF3D3317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9933" y="995318"/>
            <a:ext cx="9872134" cy="1193968"/>
          </a:xfrm>
          <a:solidFill>
            <a:srgbClr val="FFFFFF"/>
          </a:solidFill>
          <a:ln w="38100">
            <a:solidFill>
              <a:srgbClr val="7F7F7F"/>
            </a:solidFill>
            <a:miter lim="800000"/>
          </a:ln>
        </p:spPr>
        <p:txBody>
          <a:bodyPr>
            <a:normAutofit/>
          </a:bodyPr>
          <a:lstStyle/>
          <a:p>
            <a:pPr algn="ctr"/>
            <a:r>
              <a:rPr lang="fi-FI" sz="3600">
                <a:solidFill>
                  <a:srgbClr val="3F3F3F"/>
                </a:solidFill>
              </a:rPr>
              <a:t>Turvallisuusryhmä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F57792A-96B1-4EAE-A658-8918B25D98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76915" y="2888250"/>
            <a:ext cx="4297351" cy="2959777"/>
          </a:xfrm>
        </p:spPr>
        <p:txBody>
          <a:bodyPr anchor="t">
            <a:normAutofit/>
          </a:bodyPr>
          <a:lstStyle/>
          <a:p>
            <a:r>
              <a:rPr lang="fi-FI" sz="2000"/>
              <a:t>Turvallisuusvastaava</a:t>
            </a:r>
          </a:p>
          <a:p>
            <a:r>
              <a:rPr lang="fi-FI" sz="2000"/>
              <a:t>Koulutuspäällikkö</a:t>
            </a:r>
          </a:p>
          <a:p>
            <a:r>
              <a:rPr lang="fi-FI" sz="2000"/>
              <a:t>Huoltovastaava</a:t>
            </a:r>
          </a:p>
          <a:p>
            <a:r>
              <a:rPr lang="fi-FI" sz="2000"/>
              <a:t>Kalustovastaava</a:t>
            </a:r>
          </a:p>
          <a:p>
            <a:r>
              <a:rPr lang="fi-FI" sz="2000"/>
              <a:t>Muu, mukä?</a:t>
            </a:r>
          </a:p>
          <a:p>
            <a:endParaRPr lang="fi-FI" sz="200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6206FDC-2777-4D7F-AF9C-73413DA66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6000" y="2888250"/>
            <a:ext cx="0" cy="2769135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63946D8-365A-436F-AD5B-45B51B72BD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22491" y="2888250"/>
            <a:ext cx="4292594" cy="2959778"/>
          </a:xfrm>
        </p:spPr>
        <p:txBody>
          <a:bodyPr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i-FI" sz="2000" dirty="0"/>
              <a:t>Käsittelee ja analysoi ilmoitukset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000" dirty="0"/>
              <a:t>Kehittää toimintatapoja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000" dirty="0"/>
              <a:t>Esittää muutoksia ohjeisiin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000" dirty="0"/>
              <a:t>Kokoontuu n-kertaa vuodessa</a:t>
            </a:r>
          </a:p>
        </p:txBody>
      </p:sp>
    </p:spTree>
    <p:extLst>
      <p:ext uri="{BB962C8B-B14F-4D97-AF65-F5344CB8AC3E}">
        <p14:creationId xmlns:p14="http://schemas.microsoft.com/office/powerpoint/2010/main" val="28462850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AC0C00-C3E2-4196-84B5-B34752F35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riskit ovat ? </a:t>
            </a:r>
            <a:br>
              <a:rPr lang="fi-FI" dirty="0"/>
            </a:br>
            <a:r>
              <a:rPr lang="fi-FI" sz="2000" dirty="0"/>
              <a:t>Muutama käytännön esimerkki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230D344-41FC-4613-856D-82B23657A3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85000" lnSpcReduction="20000"/>
          </a:bodyPr>
          <a:lstStyle/>
          <a:p>
            <a:r>
              <a:rPr lang="fi-FI" dirty="0"/>
              <a:t>EFXX: vaurio tai onnettomuus RWY XX kosketuskohdassa</a:t>
            </a:r>
          </a:p>
          <a:p>
            <a:pPr lvl="1"/>
            <a:r>
              <a:rPr lang="fi-FI" dirty="0"/>
              <a:t>Ei näköyhteyttä kerhon tiloihin, tielle</a:t>
            </a:r>
          </a:p>
          <a:p>
            <a:pPr lvl="1"/>
            <a:r>
              <a:rPr lang="fi-FI" dirty="0"/>
              <a:t>Turvaverkko? Kuka kaipaa ja milloin?</a:t>
            </a:r>
          </a:p>
          <a:p>
            <a:r>
              <a:rPr lang="fi-FI" dirty="0"/>
              <a:t>WB, RY, KU, VR: lasku veteen</a:t>
            </a:r>
          </a:p>
          <a:p>
            <a:pPr lvl="1"/>
            <a:r>
              <a:rPr lang="fi-FI" dirty="0"/>
              <a:t>Pelastustoimet ja välineet; missä, kunto, valmius, kuljetus; …</a:t>
            </a:r>
          </a:p>
          <a:p>
            <a:r>
              <a:rPr lang="fi-FI" dirty="0"/>
              <a:t>Torni kiinni, kunnossapito ”piilossa” kiitotiellä</a:t>
            </a:r>
          </a:p>
          <a:p>
            <a:pPr lvl="1"/>
            <a:r>
              <a:rPr lang="fi-FI" dirty="0"/>
              <a:t>-&gt;Kerhon lentotoiminnan ohjeet kuntoon (varmistuspuhelu, radioyhteys)</a:t>
            </a:r>
          </a:p>
          <a:p>
            <a:r>
              <a:rPr lang="fi-FI" dirty="0"/>
              <a:t>Hallin edusta joka talvi vaarallisen jäinen – mitä tehdä?</a:t>
            </a:r>
          </a:p>
          <a:p>
            <a:r>
              <a:rPr lang="fi-FI" dirty="0"/>
              <a:t>Koneiden sivuvakaajan vaurioriski -&gt; estäminen</a:t>
            </a:r>
          </a:p>
          <a:p>
            <a:r>
              <a:rPr lang="fi-FI" dirty="0"/>
              <a:t>Linnut kiitotiellä -&gt;lentotoimintamenetelmät, ohjeet</a:t>
            </a:r>
          </a:p>
          <a:p>
            <a:r>
              <a:rPr lang="fi-FI" dirty="0"/>
              <a:t>Vesi pääsee bensatankkiin… miten se estetään</a:t>
            </a:r>
          </a:p>
          <a:p>
            <a:r>
              <a:rPr lang="fi-FI" dirty="0"/>
              <a:t>Linnut pesii koneeseen joka vuosi…</a:t>
            </a:r>
          </a:p>
          <a:p>
            <a:pPr lvl="1"/>
            <a:r>
              <a:rPr lang="fi-FI" dirty="0"/>
              <a:t>”Onhan näistä joka vuosi puhetta, mutta…”</a:t>
            </a:r>
          </a:p>
        </p:txBody>
      </p:sp>
    </p:spTree>
    <p:extLst>
      <p:ext uri="{BB962C8B-B14F-4D97-AF65-F5344CB8AC3E}">
        <p14:creationId xmlns:p14="http://schemas.microsoft.com/office/powerpoint/2010/main" val="1372554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8BBC671-ADF1-4777-9718-2FD37E58D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34025"/>
            <a:ext cx="10515600" cy="82232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/>
              <a:t>Turvallista ilmailukautta kaikille!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9CC42B8-CD50-44C9-A6AE-3AF8233185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Lue lisää ja tutustu!</a:t>
            </a:r>
          </a:p>
          <a:p>
            <a:endParaRPr lang="fi-FI" dirty="0"/>
          </a:p>
          <a:p>
            <a:r>
              <a:rPr lang="fi-FI" dirty="0">
                <a:hlinkClick r:id="rId2"/>
              </a:rPr>
              <a:t>https://www.ilmailuliitto.fi/turvallisuus/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11071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285</Words>
  <Application>Microsoft Office PowerPoint</Application>
  <PresentationFormat>Laajakuva</PresentationFormat>
  <Paragraphs>81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Office-teema</vt:lpstr>
      <vt:lpstr>SIL:n ja jäsenyhdistysten turvallisuusorganisaatio</vt:lpstr>
      <vt:lpstr>Ison kerhon malli</vt:lpstr>
      <vt:lpstr>Pienen kerhon malli</vt:lpstr>
      <vt:lpstr>Jäsen</vt:lpstr>
      <vt:lpstr>Turvallisuusvastaavan tehtävät:</vt:lpstr>
      <vt:lpstr>Turvallisuusryhmä</vt:lpstr>
      <vt:lpstr>Mitä riskit ovat ?  Muutama käytännön esimerkki</vt:lpstr>
      <vt:lpstr>Turvallista ilmailukautta kaikille!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SIL:n ja jäsenyhdistysten turvallisuusorganisaatio</dc:title>
  <dc:creator>Juha Silvennoinen</dc:creator>
  <cp:lastModifiedBy>Juha Silvennoinen</cp:lastModifiedBy>
  <cp:revision>11</cp:revision>
  <dcterms:created xsi:type="dcterms:W3CDTF">2020-01-29T12:58:28Z</dcterms:created>
  <dcterms:modified xsi:type="dcterms:W3CDTF">2020-02-21T11:34:35Z</dcterms:modified>
</cp:coreProperties>
</file>